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65" r:id="rId3"/>
    <p:sldId id="266" r:id="rId4"/>
    <p:sldId id="267" r:id="rId5"/>
    <p:sldId id="275" r:id="rId6"/>
    <p:sldId id="268" r:id="rId7"/>
    <p:sldId id="276" r:id="rId8"/>
    <p:sldId id="269" r:id="rId9"/>
    <p:sldId id="270" r:id="rId10"/>
    <p:sldId id="277" r:id="rId11"/>
    <p:sldId id="271" r:id="rId12"/>
    <p:sldId id="278" r:id="rId13"/>
    <p:sldId id="272" r:id="rId14"/>
    <p:sldId id="279" r:id="rId15"/>
    <p:sldId id="273" r:id="rId16"/>
    <p:sldId id="274" r:id="rId17"/>
    <p:sldId id="280" r:id="rId18"/>
  </p:sldIdLst>
  <p:sldSz cx="13004800" cy="9753600"/>
  <p:notesSz cx="6858000" cy="9144000"/>
  <p:defaultTextStyle>
    <a:lvl1pPr algn="ctr" defTabSz="584200">
      <a:defRPr sz="3600">
        <a:solidFill>
          <a:srgbClr val="558AAB"/>
        </a:solidFill>
        <a:latin typeface="+mj-lt"/>
        <a:ea typeface="+mj-ea"/>
        <a:cs typeface="+mj-cs"/>
        <a:sym typeface="Helvetica Neue Bold Condensed"/>
      </a:defRPr>
    </a:lvl1pPr>
    <a:lvl2pPr indent="228600" algn="ctr" defTabSz="584200">
      <a:defRPr sz="3600">
        <a:solidFill>
          <a:srgbClr val="558AAB"/>
        </a:solidFill>
        <a:latin typeface="+mj-lt"/>
        <a:ea typeface="+mj-ea"/>
        <a:cs typeface="+mj-cs"/>
        <a:sym typeface="Helvetica Neue Bold Condensed"/>
      </a:defRPr>
    </a:lvl2pPr>
    <a:lvl3pPr indent="457200" algn="ctr" defTabSz="584200">
      <a:defRPr sz="3600">
        <a:solidFill>
          <a:srgbClr val="558AAB"/>
        </a:solidFill>
        <a:latin typeface="+mj-lt"/>
        <a:ea typeface="+mj-ea"/>
        <a:cs typeface="+mj-cs"/>
        <a:sym typeface="Helvetica Neue Bold Condensed"/>
      </a:defRPr>
    </a:lvl3pPr>
    <a:lvl4pPr indent="685800" algn="ctr" defTabSz="584200">
      <a:defRPr sz="3600">
        <a:solidFill>
          <a:srgbClr val="558AAB"/>
        </a:solidFill>
        <a:latin typeface="+mj-lt"/>
        <a:ea typeface="+mj-ea"/>
        <a:cs typeface="+mj-cs"/>
        <a:sym typeface="Helvetica Neue Bold Condensed"/>
      </a:defRPr>
    </a:lvl4pPr>
    <a:lvl5pPr indent="914400" algn="ctr" defTabSz="584200">
      <a:defRPr sz="3600">
        <a:solidFill>
          <a:srgbClr val="558AAB"/>
        </a:solidFill>
        <a:latin typeface="+mj-lt"/>
        <a:ea typeface="+mj-ea"/>
        <a:cs typeface="+mj-cs"/>
        <a:sym typeface="Helvetica Neue Bold Condensed"/>
      </a:defRPr>
    </a:lvl5pPr>
    <a:lvl6pPr indent="1143000" algn="ctr" defTabSz="584200">
      <a:defRPr sz="3600">
        <a:solidFill>
          <a:srgbClr val="558AAB"/>
        </a:solidFill>
        <a:latin typeface="+mj-lt"/>
        <a:ea typeface="+mj-ea"/>
        <a:cs typeface="+mj-cs"/>
        <a:sym typeface="Helvetica Neue Bold Condensed"/>
      </a:defRPr>
    </a:lvl6pPr>
    <a:lvl7pPr indent="1371600" algn="ctr" defTabSz="584200">
      <a:defRPr sz="3600">
        <a:solidFill>
          <a:srgbClr val="558AAB"/>
        </a:solidFill>
        <a:latin typeface="+mj-lt"/>
        <a:ea typeface="+mj-ea"/>
        <a:cs typeface="+mj-cs"/>
        <a:sym typeface="Helvetica Neue Bold Condensed"/>
      </a:defRPr>
    </a:lvl7pPr>
    <a:lvl8pPr indent="1600200" algn="ctr" defTabSz="584200">
      <a:defRPr sz="3600">
        <a:solidFill>
          <a:srgbClr val="558AAB"/>
        </a:solidFill>
        <a:latin typeface="+mj-lt"/>
        <a:ea typeface="+mj-ea"/>
        <a:cs typeface="+mj-cs"/>
        <a:sym typeface="Helvetica Neue Bold Condensed"/>
      </a:defRPr>
    </a:lvl8pPr>
    <a:lvl9pPr indent="1828800" algn="ctr" defTabSz="584200">
      <a:defRPr sz="3600">
        <a:solidFill>
          <a:srgbClr val="558AAB"/>
        </a:solidFill>
        <a:latin typeface="+mj-lt"/>
        <a:ea typeface="+mj-ea"/>
        <a:cs typeface="+mj-cs"/>
        <a:sym typeface="Helvetica Neue Bold Condense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b="off" i="off">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b="off" i="off">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b="off" i="off">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b="off" i="off">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2" d="100"/>
          <a:sy n="52" d="100"/>
        </p:scale>
        <p:origin x="-1144" y="-128"/>
      </p:cViewPr>
      <p:guideLst>
        <p:guide orient="horz" pos="3072"/>
        <p:guide pos="4096"/>
      </p:guideLst>
    </p:cSldViewPr>
  </p:slideViewPr>
  <p:notesTextViewPr>
    <p:cViewPr>
      <p:scale>
        <a:sx n="100" d="100"/>
        <a:sy n="100" d="100"/>
      </p:scale>
      <p:origin x="0" y="0"/>
    </p:cViewPr>
  </p:notesTextViewPr>
  <p:sorterViewPr>
    <p:cViewPr>
      <p:scale>
        <a:sx n="66" d="100"/>
        <a:sy n="66" d="100"/>
      </p:scale>
      <p:origin x="0" y="9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0" name="Shape 50"/>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1" name="Shape 51"/>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439958561"/>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Shape 6"/>
          <p:cNvSpPr>
            <a:spLocks noGrp="1"/>
          </p:cNvSpPr>
          <p:nvPr>
            <p:ph type="title"/>
          </p:nvPr>
        </p:nvSpPr>
        <p:spPr>
          <a:xfrm>
            <a:off x="1422400" y="5245100"/>
            <a:ext cx="10541000" cy="26289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7" name="Shape 7"/>
          <p:cNvSpPr>
            <a:spLocks noGrp="1"/>
          </p:cNvSpPr>
          <p:nvPr>
            <p:ph type="body" idx="1"/>
          </p:nvPr>
        </p:nvSpPr>
        <p:spPr>
          <a:xfrm>
            <a:off x="1422400" y="7861300"/>
            <a:ext cx="10541000" cy="13716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 1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 name="Shape 43"/>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4" name="Shape 44"/>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5" name="Shape 45"/>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6" name="Shape 46"/>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 name="Shape 9"/>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0" name="Shape 10"/>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1" name="Shape 11"/>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2" name="Shape 1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13" name="Shape 13"/>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14" name="Shape 14"/>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hoto - Horizontal 4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 name="Shape 16"/>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7" name="Shape 17"/>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8" name="Shape 18"/>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9" name="Shape 1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20" name="Shape 20"/>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21" name="Shape 21"/>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1231900" y="3568700"/>
            <a:ext cx="10541000" cy="2628900"/>
          </a:xfrm>
          <a:prstGeom prst="rect">
            <a:avLst/>
          </a:prstGeom>
        </p:spPr>
        <p:txBody>
          <a:bodyPr/>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5" name="Shape 25"/>
          <p:cNvSpPr>
            <a:spLocks noGrp="1"/>
          </p:cNvSpPr>
          <p:nvPr>
            <p:ph type="title"/>
          </p:nvPr>
        </p:nvSpPr>
        <p:spPr>
          <a:xfrm>
            <a:off x="1041400" y="1295400"/>
            <a:ext cx="5334000" cy="3924300"/>
          </a:xfrm>
          <a:prstGeom prst="rect">
            <a:avLst/>
          </a:prstGeom>
        </p:spPr>
        <p:txBody>
          <a:bodyPr anchor="b"/>
          <a:lstStyle>
            <a:lvl1pPr>
              <a:defRPr sz="6500" cap="all">
                <a:solidFill>
                  <a:srgbClr val="DEDEDE"/>
                </a:solidFill>
                <a:latin typeface="+mj-lt"/>
                <a:ea typeface="+mj-ea"/>
                <a:cs typeface="+mj-cs"/>
                <a:sym typeface="Helvetica Neue Bold Condensed"/>
              </a:defRPr>
            </a:lvl1pPr>
          </a:lstStyle>
          <a:p>
            <a:pPr lvl="0">
              <a:defRPr sz="1800" cap="none">
                <a:solidFill>
                  <a:srgbClr val="000000"/>
                </a:solidFill>
              </a:defRPr>
            </a:pPr>
            <a:r>
              <a:rPr sz="6500" cap="all">
                <a:solidFill>
                  <a:srgbClr val="DEDEDE"/>
                </a:solidFill>
              </a:rPr>
              <a:t>Title Text</a:t>
            </a:r>
          </a:p>
        </p:txBody>
      </p:sp>
      <p:sp>
        <p:nvSpPr>
          <p:cNvPr id="26" name="Shape 26"/>
          <p:cNvSpPr>
            <a:spLocks noGrp="1"/>
          </p:cNvSpPr>
          <p:nvPr>
            <p:ph type="body" idx="1"/>
          </p:nvPr>
        </p:nvSpPr>
        <p:spPr>
          <a:xfrm>
            <a:off x="1041400" y="5207000"/>
            <a:ext cx="5334000" cy="32258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8" name="Shape 28"/>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1" name="Shape 3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6" name="Shape 36"/>
          <p:cNvSpPr>
            <a:spLocks noGrp="1"/>
          </p:cNvSpPr>
          <p:nvPr>
            <p:ph type="body" idx="1"/>
          </p:nvPr>
        </p:nvSpPr>
        <p:spPr>
          <a:xfrm>
            <a:off x="1041400" y="1473200"/>
            <a:ext cx="10922000" cy="68072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Shape 38"/>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39" name="Shape 3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0" name="Shape 40"/>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1" name="Shape 41"/>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2.jpe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3" name="Shape 3"/>
          <p:cNvSpPr>
            <a:spLocks noGrp="1"/>
          </p:cNvSpPr>
          <p:nvPr>
            <p:ph type="title"/>
          </p:nvPr>
        </p:nvSpPr>
        <p:spPr>
          <a:xfrm>
            <a:off x="1041400" y="266700"/>
            <a:ext cx="109220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7200">
                <a:solidFill>
                  <a:srgbClr val="558AAB"/>
                </a:solidFill>
              </a:rPr>
              <a:t>Title Text</a:t>
            </a:r>
          </a:p>
        </p:txBody>
      </p:sp>
      <p:sp>
        <p:nvSpPr>
          <p:cNvPr id="4" name="Shape 4"/>
          <p:cNvSpPr>
            <a:spLocks noGrp="1"/>
          </p:cNvSpPr>
          <p:nvPr>
            <p:ph type="body" idx="1"/>
          </p:nvPr>
        </p:nvSpPr>
        <p:spPr>
          <a:xfrm>
            <a:off x="1041400" y="2768600"/>
            <a:ext cx="10922000" cy="571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buBlip>
                <a:blip r:embed="rId16"/>
              </a:buBlip>
            </a:lvl1pPr>
            <a:lvl2pPr>
              <a:buBlip>
                <a:blip r:embed="rId16"/>
              </a:buBlip>
            </a:lvl2pPr>
            <a:lvl3pPr>
              <a:buBlip>
                <a:blip r:embed="rId16"/>
              </a:buBlip>
            </a:lvl3pPr>
            <a:lvl4pPr>
              <a:buBlip>
                <a:blip r:embed="rId16"/>
              </a:buBlip>
            </a:lvl4pPr>
            <a:lvl5pPr>
              <a:buBlip>
                <a:blip r:embed="rId16"/>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2" r:id="rId13"/>
  </p:sldLayoutIdLst>
  <p:transition xmlns:p14="http://schemas.microsoft.com/office/powerpoint/2010/main" spd="med"/>
  <p:txStyles>
    <p:titleStyle>
      <a:lvl1pPr defTabSz="584200">
        <a:lnSpc>
          <a:spcPct val="90000"/>
        </a:lnSpc>
        <a:defRPr sz="7200">
          <a:solidFill>
            <a:srgbClr val="558AAB"/>
          </a:solidFill>
          <a:latin typeface="+mn-lt"/>
          <a:ea typeface="+mn-ea"/>
          <a:cs typeface="+mn-cs"/>
          <a:sym typeface="Helvetica Neue Light"/>
        </a:defRPr>
      </a:lvl1pPr>
      <a:lvl2pPr indent="228600" defTabSz="584200">
        <a:lnSpc>
          <a:spcPct val="90000"/>
        </a:lnSpc>
        <a:defRPr sz="7200">
          <a:solidFill>
            <a:srgbClr val="558AAB"/>
          </a:solidFill>
          <a:latin typeface="+mn-lt"/>
          <a:ea typeface="+mn-ea"/>
          <a:cs typeface="+mn-cs"/>
          <a:sym typeface="Helvetica Neue Light"/>
        </a:defRPr>
      </a:lvl2pPr>
      <a:lvl3pPr indent="457200" defTabSz="584200">
        <a:lnSpc>
          <a:spcPct val="90000"/>
        </a:lnSpc>
        <a:defRPr sz="7200">
          <a:solidFill>
            <a:srgbClr val="558AAB"/>
          </a:solidFill>
          <a:latin typeface="+mn-lt"/>
          <a:ea typeface="+mn-ea"/>
          <a:cs typeface="+mn-cs"/>
          <a:sym typeface="Helvetica Neue Light"/>
        </a:defRPr>
      </a:lvl3pPr>
      <a:lvl4pPr indent="685800" defTabSz="584200">
        <a:lnSpc>
          <a:spcPct val="90000"/>
        </a:lnSpc>
        <a:defRPr sz="7200">
          <a:solidFill>
            <a:srgbClr val="558AAB"/>
          </a:solidFill>
          <a:latin typeface="+mn-lt"/>
          <a:ea typeface="+mn-ea"/>
          <a:cs typeface="+mn-cs"/>
          <a:sym typeface="Helvetica Neue Light"/>
        </a:defRPr>
      </a:lvl4pPr>
      <a:lvl5pPr indent="914400" defTabSz="584200">
        <a:lnSpc>
          <a:spcPct val="90000"/>
        </a:lnSpc>
        <a:defRPr sz="7200">
          <a:solidFill>
            <a:srgbClr val="558AAB"/>
          </a:solidFill>
          <a:latin typeface="+mn-lt"/>
          <a:ea typeface="+mn-ea"/>
          <a:cs typeface="+mn-cs"/>
          <a:sym typeface="Helvetica Neue Light"/>
        </a:defRPr>
      </a:lvl5pPr>
      <a:lvl6pPr indent="1143000" defTabSz="584200">
        <a:lnSpc>
          <a:spcPct val="90000"/>
        </a:lnSpc>
        <a:defRPr sz="7200">
          <a:solidFill>
            <a:srgbClr val="558AAB"/>
          </a:solidFill>
          <a:latin typeface="+mn-lt"/>
          <a:ea typeface="+mn-ea"/>
          <a:cs typeface="+mn-cs"/>
          <a:sym typeface="Helvetica Neue Light"/>
        </a:defRPr>
      </a:lvl6pPr>
      <a:lvl7pPr indent="1371600" defTabSz="584200">
        <a:lnSpc>
          <a:spcPct val="90000"/>
        </a:lnSpc>
        <a:defRPr sz="7200">
          <a:solidFill>
            <a:srgbClr val="558AAB"/>
          </a:solidFill>
          <a:latin typeface="+mn-lt"/>
          <a:ea typeface="+mn-ea"/>
          <a:cs typeface="+mn-cs"/>
          <a:sym typeface="Helvetica Neue Light"/>
        </a:defRPr>
      </a:lvl7pPr>
      <a:lvl8pPr indent="1600200" defTabSz="584200">
        <a:lnSpc>
          <a:spcPct val="90000"/>
        </a:lnSpc>
        <a:defRPr sz="7200">
          <a:solidFill>
            <a:srgbClr val="558AAB"/>
          </a:solidFill>
          <a:latin typeface="+mn-lt"/>
          <a:ea typeface="+mn-ea"/>
          <a:cs typeface="+mn-cs"/>
          <a:sym typeface="Helvetica Neue Light"/>
        </a:defRPr>
      </a:lvl8pPr>
      <a:lvl9pPr indent="1828800" defTabSz="584200">
        <a:lnSpc>
          <a:spcPct val="90000"/>
        </a:lnSpc>
        <a:defRPr sz="7200">
          <a:solidFill>
            <a:srgbClr val="558AAB"/>
          </a:solidFill>
          <a:latin typeface="+mn-lt"/>
          <a:ea typeface="+mn-ea"/>
          <a:cs typeface="+mn-cs"/>
          <a:sym typeface="Helvetica Neue Light"/>
        </a:defRPr>
      </a:lvl9pPr>
    </p:titleStyle>
    <p:bodyStyle>
      <a:lvl1pPr marL="444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1pPr>
      <a:lvl2pPr marL="889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2pPr>
      <a:lvl3pPr marL="1333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3pPr>
      <a:lvl4pPr marL="1778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4pPr>
      <a:lvl5pPr marL="2222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5pPr>
      <a:lvl6pPr marL="2667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6pPr>
      <a:lvl7pPr marL="3111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7pPr>
      <a:lvl8pPr marL="35560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8pPr>
      <a:lvl9pPr marL="4000500" indent="-444500" defTabSz="584200">
        <a:spcBef>
          <a:spcPts val="3200"/>
        </a:spcBef>
        <a:buSzPct val="40000"/>
        <a:buBlip>
          <a:blip r:embed="rId16"/>
        </a:buBlip>
        <a:defRPr sz="3600">
          <a:solidFill>
            <a:srgbClr val="737373"/>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a:prstGeom prst="rect">
            <a:avLst/>
          </a:prstGeom>
        </p:spPr>
        <p:txBody>
          <a:bodyPr/>
          <a:lstStyle/>
          <a:p>
            <a:pPr lvl="0">
              <a:defRPr sz="1800" cap="none">
                <a:solidFill>
                  <a:srgbClr val="000000"/>
                </a:solidFill>
              </a:defRPr>
            </a:pPr>
            <a:r>
              <a:rPr lang="en-US" sz="7200" cap="all" dirty="0" smtClean="0">
                <a:solidFill>
                  <a:srgbClr val="DEDEDE"/>
                </a:solidFill>
              </a:rPr>
              <a:t>Lesson Planning 101 – Academic Language</a:t>
            </a:r>
            <a:endParaRPr sz="7200" cap="all" dirty="0">
              <a:solidFill>
                <a:srgbClr val="DEDEDE"/>
              </a:solidFill>
            </a:endParaRPr>
          </a:p>
        </p:txBody>
      </p:sp>
      <p:sp>
        <p:nvSpPr>
          <p:cNvPr id="54" name="Shape 54"/>
          <p:cNvSpPr>
            <a:spLocks noGrp="1"/>
          </p:cNvSpPr>
          <p:nvPr>
            <p:ph type="body" idx="1"/>
          </p:nvPr>
        </p:nvSpPr>
        <p:spPr>
          <a:prstGeom prst="rect">
            <a:avLst/>
          </a:prstGeom>
        </p:spPr>
        <p:txBody>
          <a:bodyPr/>
          <a:lstStyle/>
          <a:p>
            <a:pPr lvl="0">
              <a:defRPr sz="1800" cap="none">
                <a:solidFill>
                  <a:srgbClr val="000000"/>
                </a:solidFill>
              </a:defRPr>
            </a:pPr>
            <a:r>
              <a:rPr sz="3600" cap="all">
                <a:solidFill>
                  <a:srgbClr val="558AAB"/>
                </a:solidFill>
              </a:rPr>
              <a:t>with Edtpa and TEAM integration</a:t>
            </a:r>
          </a:p>
          <a:p>
            <a:pPr lvl="0">
              <a:defRPr sz="1800" cap="none">
                <a:solidFill>
                  <a:srgbClr val="000000"/>
                </a:solidFill>
              </a:defRPr>
            </a:pPr>
            <a:r>
              <a:rPr sz="3600" cap="all">
                <a:solidFill>
                  <a:srgbClr val="558AAB"/>
                </a:solidFill>
              </a:rPr>
              <a:t>Dr. Leslie suters</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Discourse - Science</a:t>
            </a:r>
            <a:endParaRPr lang="en-US" dirty="0"/>
          </a:p>
        </p:txBody>
      </p:sp>
      <p:sp>
        <p:nvSpPr>
          <p:cNvPr id="3" name="Text Placeholder 2"/>
          <p:cNvSpPr>
            <a:spLocks noGrp="1"/>
          </p:cNvSpPr>
          <p:nvPr>
            <p:ph type="body" idx="1"/>
          </p:nvPr>
        </p:nvSpPr>
        <p:spPr/>
        <p:txBody>
          <a:bodyPr/>
          <a:lstStyle/>
          <a:p>
            <a:r>
              <a:rPr lang="en-US" dirty="0"/>
              <a:t>Students will participate in the food web game. Students become the producer, consumers and decomposer. Students will have to know the meaning of each part of the food chain in order to complete this activity. They will be writing in their interactive notebook about how important a producer is in a food chain. They will be asked to use academic language throughout the paragraph expressing their opinion. </a:t>
            </a:r>
            <a:endParaRPr lang="en-US" dirty="0"/>
          </a:p>
        </p:txBody>
      </p:sp>
    </p:spTree>
    <p:extLst>
      <p:ext uri="{BB962C8B-B14F-4D97-AF65-F5344CB8AC3E}">
        <p14:creationId xmlns:p14="http://schemas.microsoft.com/office/powerpoint/2010/main" val="1764613692"/>
      </p:ext>
    </p:extLst>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Syntax</a:t>
            </a:r>
          </a:p>
        </p:txBody>
      </p:sp>
      <p:sp>
        <p:nvSpPr>
          <p:cNvPr id="99" name="Shape 99"/>
          <p:cNvSpPr>
            <a:spLocks noGrp="1"/>
          </p:cNvSpPr>
          <p:nvPr>
            <p:ph type="body" idx="1"/>
          </p:nvPr>
        </p:nvSpPr>
        <p:spPr>
          <a:prstGeom prst="rect">
            <a:avLst/>
          </a:prstGeom>
        </p:spPr>
        <p:txBody>
          <a:bodyPr/>
          <a:lstStyle/>
          <a:p>
            <a:pPr marL="275590" lvl="0" indent="-275590" defTabSz="362204">
              <a:spcBef>
                <a:spcPts val="1900"/>
              </a:spcBef>
              <a:buBlip>
                <a:blip r:embed="rId2"/>
              </a:buBlip>
              <a:defRPr sz="1800">
                <a:solidFill>
                  <a:srgbClr val="000000"/>
                </a:solidFill>
              </a:defRPr>
            </a:pPr>
            <a:r>
              <a:rPr sz="2232">
                <a:solidFill>
                  <a:srgbClr val="737373"/>
                </a:solidFill>
              </a:rPr>
              <a:t>Set of conventions for organizing symbols, words, and phrases together into structures.  </a:t>
            </a:r>
          </a:p>
          <a:p>
            <a:pPr marL="275590" lvl="0" indent="-275590" defTabSz="362204">
              <a:spcBef>
                <a:spcPts val="1900"/>
              </a:spcBef>
              <a:buBlip>
                <a:blip r:embed="rId2"/>
              </a:buBlip>
              <a:defRPr sz="1800">
                <a:solidFill>
                  <a:srgbClr val="000000"/>
                </a:solidFill>
              </a:defRPr>
            </a:pPr>
            <a:r>
              <a:rPr sz="2232">
                <a:solidFill>
                  <a:srgbClr val="737373"/>
                </a:solidFill>
              </a:rPr>
              <a:t>Math - Sentences, graphs, tables, symbols, units, math notation (fraction bar, etc.)</a:t>
            </a:r>
          </a:p>
          <a:p>
            <a:pPr marL="275590" lvl="0" indent="-275590" defTabSz="362204">
              <a:spcBef>
                <a:spcPts val="1900"/>
              </a:spcBef>
              <a:buBlip>
                <a:blip r:embed="rId2"/>
              </a:buBlip>
              <a:defRPr sz="1800">
                <a:solidFill>
                  <a:srgbClr val="000000"/>
                </a:solidFill>
              </a:defRPr>
            </a:pPr>
            <a:r>
              <a:rPr sz="2232">
                <a:solidFill>
                  <a:srgbClr val="737373"/>
                </a:solidFill>
              </a:rPr>
              <a:t>Example: The students will be able to decontextualize a word problem using mathematical symbols. (MP2) - This can be applied to any number of mathematical content areas.  Transform words to numbers, symbols, and select an appropriate operation.</a:t>
            </a:r>
          </a:p>
          <a:p>
            <a:pPr marL="551180" lvl="1" indent="-275590" defTabSz="362204">
              <a:spcBef>
                <a:spcPts val="1900"/>
              </a:spcBef>
              <a:buBlip>
                <a:blip r:embed="rId2"/>
              </a:buBlip>
              <a:defRPr sz="1800">
                <a:solidFill>
                  <a:srgbClr val="000000"/>
                </a:solidFill>
              </a:defRPr>
            </a:pPr>
            <a:r>
              <a:rPr sz="2232">
                <a:solidFill>
                  <a:srgbClr val="737373"/>
                </a:solidFill>
              </a:rPr>
              <a:t>Start with the problem (</a:t>
            </a:r>
            <a:r>
              <a:rPr sz="2232" i="1">
                <a:solidFill>
                  <a:srgbClr val="737373"/>
                </a:solidFill>
              </a:rPr>
              <a:t>Multiplying fractions</a:t>
            </a:r>
            <a:r>
              <a:rPr sz="2232">
                <a:solidFill>
                  <a:srgbClr val="737373"/>
                </a:solidFill>
              </a:rPr>
              <a:t>): Mary practices the piano 1/2 hour a day for 6 days.  How many total hours does she practice</a:t>
            </a:r>
          </a:p>
          <a:p>
            <a:pPr marL="551180" lvl="1" indent="-275590" defTabSz="362204">
              <a:spcBef>
                <a:spcPts val="1900"/>
              </a:spcBef>
              <a:buBlip>
                <a:blip r:embed="rId2"/>
              </a:buBlip>
              <a:defRPr sz="1800">
                <a:solidFill>
                  <a:srgbClr val="000000"/>
                </a:solidFill>
              </a:defRPr>
            </a:pPr>
            <a:r>
              <a:rPr sz="2232">
                <a:solidFill>
                  <a:srgbClr val="737373"/>
                </a:solidFill>
              </a:rPr>
              <a:t>Decontextualize with symbols to 1/2 x 6 = 3.  They should be able to refer back to the original problem and determine that the product of 3 refers to hours.</a:t>
            </a:r>
          </a:p>
        </p:txBody>
      </p:sp>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Science</a:t>
            </a:r>
            <a:endParaRPr lang="en-US" dirty="0"/>
          </a:p>
        </p:txBody>
      </p:sp>
      <p:sp>
        <p:nvSpPr>
          <p:cNvPr id="3" name="Text Placeholder 2"/>
          <p:cNvSpPr>
            <a:spLocks noGrp="1"/>
          </p:cNvSpPr>
          <p:nvPr>
            <p:ph type="body" idx="1"/>
          </p:nvPr>
        </p:nvSpPr>
        <p:spPr>
          <a:xfrm>
            <a:off x="211047" y="2705100"/>
            <a:ext cx="7310979" cy="5715000"/>
          </a:xfrm>
        </p:spPr>
        <p:txBody>
          <a:bodyPr/>
          <a:lstStyle/>
          <a:p>
            <a:pPr lvl="0"/>
            <a:r>
              <a:rPr lang="en-US" dirty="0"/>
              <a:t>The students will clearly label different parts of the food chain. Here is a sample of how the food chain should look when they get done labeling and sketching a picture. </a:t>
            </a:r>
            <a:endParaRPr lang="en-US" dirty="0" smtClean="0"/>
          </a:p>
          <a:p>
            <a:pPr lvl="0"/>
            <a:endParaRPr lang="en-US" dirty="0"/>
          </a:p>
        </p:txBody>
      </p:sp>
      <p:pic>
        <p:nvPicPr>
          <p:cNvPr id="4" name="image05.jpg"/>
          <p:cNvPicPr/>
          <p:nvPr/>
        </p:nvPicPr>
        <p:blipFill>
          <a:blip r:embed="rId2"/>
          <a:srcRect/>
          <a:stretch>
            <a:fillRect/>
          </a:stretch>
        </p:blipFill>
        <p:spPr>
          <a:xfrm>
            <a:off x="8469372" y="1640302"/>
            <a:ext cx="4132461" cy="6779798"/>
          </a:xfrm>
          <a:prstGeom prst="rect">
            <a:avLst/>
          </a:prstGeom>
          <a:ln/>
        </p:spPr>
      </p:pic>
    </p:spTree>
    <p:extLst>
      <p:ext uri="{BB962C8B-B14F-4D97-AF65-F5344CB8AC3E}">
        <p14:creationId xmlns:p14="http://schemas.microsoft.com/office/powerpoint/2010/main" val="3291844652"/>
      </p:ext>
    </p:extLst>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Supports</a:t>
            </a:r>
          </a:p>
        </p:txBody>
      </p:sp>
      <p:sp>
        <p:nvSpPr>
          <p:cNvPr id="102" name="Shape 102"/>
          <p:cNvSpPr>
            <a:spLocks noGrp="1"/>
          </p:cNvSpPr>
          <p:nvPr>
            <p:ph type="body" idx="1"/>
          </p:nvPr>
        </p:nvSpPr>
        <p:spPr>
          <a:prstGeom prst="rect">
            <a:avLst/>
          </a:prstGeom>
        </p:spPr>
        <p:txBody>
          <a:bodyPr/>
          <a:lstStyle/>
          <a:p>
            <a:pPr marL="284479" lvl="0" indent="-284479" defTabSz="373887">
              <a:spcBef>
                <a:spcPts val="2000"/>
              </a:spcBef>
              <a:buBlip>
                <a:blip r:embed="rId2"/>
              </a:buBlip>
              <a:defRPr sz="1800">
                <a:solidFill>
                  <a:srgbClr val="000000"/>
                </a:solidFill>
              </a:defRPr>
            </a:pPr>
            <a:r>
              <a:rPr sz="2304">
                <a:solidFill>
                  <a:srgbClr val="737373"/>
                </a:solidFill>
              </a:rPr>
              <a:t>What opportunities AND supports will you provide for students to use the language function, practice and apply content language/academic vocabulary, and integrate discourse and syntax? Describe how you &amp; students will use these supports.  (i.e., graphic organizer, anchor chart, foldable, chart, model, word wall, signal words, scaffolding, sentence stems, and strategies such as think, pair, share, etc.). Consider how you will use/differentiate these supports to meet the needs of learners with different levels of language learning.</a:t>
            </a:r>
          </a:p>
          <a:p>
            <a:pPr marL="284479" lvl="0" indent="-284479" defTabSz="373887">
              <a:spcBef>
                <a:spcPts val="2000"/>
              </a:spcBef>
              <a:buBlip>
                <a:blip r:embed="rId2"/>
              </a:buBlip>
              <a:defRPr sz="1800">
                <a:solidFill>
                  <a:srgbClr val="000000"/>
                </a:solidFill>
              </a:defRPr>
            </a:pPr>
            <a:r>
              <a:rPr sz="2304" i="1">
                <a:solidFill>
                  <a:srgbClr val="737373"/>
                </a:solidFill>
              </a:rPr>
              <a:t>Example</a:t>
            </a:r>
            <a:r>
              <a:rPr sz="2304">
                <a:solidFill>
                  <a:srgbClr val="737373"/>
                </a:solidFill>
              </a:rPr>
              <a:t>: The lesson plans support the students’ use of the language function, of explain, in the following ways: Class discussion with teacher modeling the correct use of language.  Pairing of students to allow each individual time to use the language function, anchor charts will be introduced during the Putting it All together Activity and also to support the use of the words a.m. and p.m.  We will make use of the individual classroom clocks, and also the clock displayed on the electronic whiteboard during lessons 2 and 3 to reinforce correct and precise language when explaining how to tell time to the nearest five minutes</a:t>
            </a: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Supports Science</a:t>
            </a:r>
            <a:endParaRPr lang="en-US" dirty="0"/>
          </a:p>
        </p:txBody>
      </p:sp>
      <p:sp>
        <p:nvSpPr>
          <p:cNvPr id="3" name="Text Placeholder 2"/>
          <p:cNvSpPr>
            <a:spLocks noGrp="1"/>
          </p:cNvSpPr>
          <p:nvPr>
            <p:ph type="body" idx="1"/>
          </p:nvPr>
        </p:nvSpPr>
        <p:spPr/>
        <p:txBody>
          <a:bodyPr>
            <a:normAutofit fontScale="77500" lnSpcReduction="20000"/>
          </a:bodyPr>
          <a:lstStyle/>
          <a:p>
            <a:r>
              <a:rPr lang="en-US" dirty="0"/>
              <a:t>The students will be using an interactive notebook to record their drawings of the food chain. I will circulate and observe students as they are conducting their work. As different groups of students begin to discover different techniques for completing the food chain I will ask these students to model their strategies for other groups. Students will be asked to share their sketches and labels and explain what they did to the other students.</a:t>
            </a:r>
          </a:p>
          <a:p>
            <a:r>
              <a:rPr lang="en-US" dirty="0"/>
              <a:t>During the “Explain” section of the plan, select students to refer to their interactive notebooks and share their work with the rest of the class using the document camera as they explain their work and what they put into their own food chain. I will provide formal terms for the parts of the food chain for students to write with their food chain if they haven’t already done so.</a:t>
            </a:r>
            <a:r>
              <a:rPr lang="en-US" dirty="0"/>
              <a:t> </a:t>
            </a:r>
          </a:p>
        </p:txBody>
      </p:sp>
    </p:spTree>
    <p:extLst>
      <p:ext uri="{BB962C8B-B14F-4D97-AF65-F5344CB8AC3E}">
        <p14:creationId xmlns:p14="http://schemas.microsoft.com/office/powerpoint/2010/main" val="2646242224"/>
      </p:ext>
    </p:extLst>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a:spLocks noGrp="1"/>
          </p:cNvSpPr>
          <p:nvPr>
            <p:ph type="title"/>
          </p:nvPr>
        </p:nvSpPr>
        <p:spPr>
          <a:prstGeom prst="rect">
            <a:avLst/>
          </a:prstGeom>
        </p:spPr>
        <p:txBody>
          <a:bodyPr/>
          <a:lstStyle>
            <a:lvl1pPr defTabSz="519937">
              <a:defRPr sz="6408"/>
            </a:lvl1pPr>
          </a:lstStyle>
          <a:p>
            <a:pPr lvl="0">
              <a:defRPr sz="1800">
                <a:solidFill>
                  <a:srgbClr val="000000"/>
                </a:solidFill>
              </a:defRPr>
            </a:pPr>
            <a:r>
              <a:rPr sz="6408">
                <a:solidFill>
                  <a:srgbClr val="558AAB"/>
                </a:solidFill>
              </a:rPr>
              <a:t>Accountable Talk as a Support</a:t>
            </a:r>
          </a:p>
        </p:txBody>
      </p:sp>
      <p:sp>
        <p:nvSpPr>
          <p:cNvPr id="105" name="Shape 105"/>
          <p:cNvSpPr>
            <a:spLocks noGrp="1"/>
          </p:cNvSpPr>
          <p:nvPr>
            <p:ph type="body" idx="1"/>
          </p:nvPr>
        </p:nvSpPr>
        <p:spPr>
          <a:prstGeom prst="rect">
            <a:avLst/>
          </a:prstGeom>
        </p:spPr>
        <p:txBody>
          <a:bodyPr/>
          <a:lstStyle/>
          <a:p>
            <a:pPr marL="395604" lvl="0" indent="-395604" defTabSz="519937">
              <a:spcBef>
                <a:spcPts val="2800"/>
              </a:spcBef>
              <a:buBlip>
                <a:blip r:embed="rId2"/>
              </a:buBlip>
              <a:defRPr sz="1800">
                <a:solidFill>
                  <a:srgbClr val="000000"/>
                </a:solidFill>
              </a:defRPr>
            </a:pPr>
            <a:r>
              <a:rPr sz="3204">
                <a:solidFill>
                  <a:srgbClr val="737373"/>
                </a:solidFill>
              </a:rPr>
              <a:t>Use of Academic language or Math Talks - discourse and syntax can be supported with aspects Accountable Talk</a:t>
            </a:r>
          </a:p>
          <a:p>
            <a:pPr marL="791209" lvl="1" indent="-395604" defTabSz="519937">
              <a:spcBef>
                <a:spcPts val="2800"/>
              </a:spcBef>
              <a:buBlip>
                <a:blip r:embed="rId2"/>
              </a:buBlip>
              <a:defRPr sz="1800">
                <a:solidFill>
                  <a:srgbClr val="000000"/>
                </a:solidFill>
              </a:defRPr>
            </a:pPr>
            <a:r>
              <a:rPr sz="3204">
                <a:solidFill>
                  <a:srgbClr val="737373"/>
                </a:solidFill>
              </a:rPr>
              <a:t>Learners hold each other accountable for understanding.</a:t>
            </a:r>
          </a:p>
          <a:p>
            <a:pPr marL="791209" lvl="1" indent="-395604" defTabSz="519937">
              <a:spcBef>
                <a:spcPts val="2800"/>
              </a:spcBef>
              <a:buBlip>
                <a:blip r:embed="rId2"/>
              </a:buBlip>
              <a:defRPr sz="1800">
                <a:solidFill>
                  <a:srgbClr val="000000"/>
                </a:solidFill>
              </a:defRPr>
            </a:pPr>
            <a:r>
              <a:rPr sz="3204">
                <a:solidFill>
                  <a:srgbClr val="737373"/>
                </a:solidFill>
              </a:rPr>
              <a:t>Learners link or expand their talk to what others say</a:t>
            </a:r>
          </a:p>
          <a:p>
            <a:pPr marL="791209" lvl="1" indent="-395604" defTabSz="519937">
              <a:spcBef>
                <a:spcPts val="2800"/>
              </a:spcBef>
              <a:buBlip>
                <a:blip r:embed="rId2"/>
              </a:buBlip>
              <a:defRPr sz="1800">
                <a:solidFill>
                  <a:srgbClr val="000000"/>
                </a:solidFill>
              </a:defRPr>
            </a:pPr>
            <a:r>
              <a:rPr sz="3204">
                <a:solidFill>
                  <a:srgbClr val="737373"/>
                </a:solidFill>
              </a:rPr>
              <a:t>Learners demonstrate skepticism, holding others accountable for thinking.</a:t>
            </a:r>
          </a:p>
          <a:p>
            <a:pPr marL="395604" lvl="0" indent="-395604" defTabSz="519937">
              <a:spcBef>
                <a:spcPts val="2800"/>
              </a:spcBef>
              <a:buBlip>
                <a:blip r:embed="rId2"/>
              </a:buBlip>
              <a:defRPr sz="1800">
                <a:solidFill>
                  <a:srgbClr val="000000"/>
                </a:solidFill>
              </a:defRPr>
            </a:pPr>
            <a:r>
              <a:rPr sz="3204">
                <a:solidFill>
                  <a:srgbClr val="737373"/>
                </a:solidFill>
              </a:rPr>
              <a:t>Use question prompts and sentence stems</a:t>
            </a:r>
          </a:p>
        </p:txBody>
      </p:sp>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107"/>
          <p:cNvSpPr>
            <a:spLocks noGrp="1"/>
          </p:cNvSpPr>
          <p:nvPr>
            <p:ph type="title"/>
          </p:nvPr>
        </p:nvSpPr>
        <p:spPr>
          <a:prstGeom prst="rect">
            <a:avLst/>
          </a:prstGeom>
        </p:spPr>
        <p:txBody>
          <a:bodyPr/>
          <a:lstStyle>
            <a:lvl1pPr defTabSz="438150">
              <a:defRPr sz="5400"/>
            </a:lvl1pPr>
          </a:lstStyle>
          <a:p>
            <a:pPr lvl="0">
              <a:defRPr sz="1800">
                <a:solidFill>
                  <a:srgbClr val="000000"/>
                </a:solidFill>
              </a:defRPr>
            </a:pPr>
            <a:r>
              <a:rPr sz="5400">
                <a:solidFill>
                  <a:srgbClr val="558AAB"/>
                </a:solidFill>
              </a:rPr>
              <a:t>Mathematical Practices as evidence of and support for academic language</a:t>
            </a:r>
          </a:p>
        </p:txBody>
      </p:sp>
      <p:sp>
        <p:nvSpPr>
          <p:cNvPr id="108" name="Shape 108"/>
          <p:cNvSpPr>
            <a:spLocks noGrp="1"/>
          </p:cNvSpPr>
          <p:nvPr>
            <p:ph type="body" idx="1"/>
          </p:nvPr>
        </p:nvSpPr>
        <p:spPr>
          <a:prstGeom prst="rect">
            <a:avLst/>
          </a:prstGeom>
        </p:spPr>
        <p:txBody>
          <a:bodyPr/>
          <a:lstStyle/>
          <a:p>
            <a:pPr marL="280034" lvl="0" indent="-280034" defTabSz="368045">
              <a:spcBef>
                <a:spcPts val="2000"/>
              </a:spcBef>
              <a:buBlip>
                <a:blip r:embed="rId2"/>
              </a:buBlip>
              <a:defRPr sz="1800">
                <a:solidFill>
                  <a:srgbClr val="000000"/>
                </a:solidFill>
              </a:defRPr>
            </a:pPr>
            <a:r>
              <a:rPr sz="2268">
                <a:solidFill>
                  <a:srgbClr val="737373"/>
                </a:solidFill>
              </a:rPr>
              <a:t>How do you see academic demands - function, vocabulary, discourse, and syntax - emphasized with the mathematical practices?</a:t>
            </a:r>
          </a:p>
          <a:p>
            <a:pPr marL="280034" lvl="0" indent="-280034" defTabSz="368045">
              <a:spcBef>
                <a:spcPts val="2000"/>
              </a:spcBef>
              <a:buBlip>
                <a:blip r:embed="rId2"/>
              </a:buBlip>
              <a:defRPr sz="1800">
                <a:solidFill>
                  <a:srgbClr val="000000"/>
                </a:solidFill>
              </a:defRPr>
            </a:pPr>
            <a:r>
              <a:rPr sz="2268">
                <a:solidFill>
                  <a:srgbClr val="737373"/>
                </a:solidFill>
              </a:rPr>
              <a:t>MP1 - </a:t>
            </a:r>
            <a:r>
              <a:rPr sz="2268" b="1">
                <a:solidFill>
                  <a:srgbClr val="737373"/>
                </a:solidFill>
              </a:rPr>
              <a:t>Make sense of problems</a:t>
            </a:r>
            <a:r>
              <a:rPr sz="2268">
                <a:solidFill>
                  <a:srgbClr val="737373"/>
                </a:solidFill>
              </a:rPr>
              <a:t> and persevere in solving them</a:t>
            </a:r>
          </a:p>
          <a:p>
            <a:pPr marL="280034" lvl="0" indent="-280034" defTabSz="368045">
              <a:spcBef>
                <a:spcPts val="2000"/>
              </a:spcBef>
              <a:buBlip>
                <a:blip r:embed="rId2"/>
              </a:buBlip>
              <a:defRPr sz="1800">
                <a:solidFill>
                  <a:srgbClr val="000000"/>
                </a:solidFill>
              </a:defRPr>
            </a:pPr>
            <a:r>
              <a:rPr sz="2268">
                <a:solidFill>
                  <a:srgbClr val="737373"/>
                </a:solidFill>
              </a:rPr>
              <a:t>MP2 - Reason abstractly and quantitatively (</a:t>
            </a:r>
            <a:r>
              <a:rPr sz="2268" b="1">
                <a:solidFill>
                  <a:srgbClr val="737373"/>
                </a:solidFill>
              </a:rPr>
              <a:t>contextualize and decontextualize</a:t>
            </a:r>
            <a:r>
              <a:rPr sz="2268">
                <a:solidFill>
                  <a:srgbClr val="737373"/>
                </a:solidFill>
              </a:rPr>
              <a:t>)</a:t>
            </a:r>
          </a:p>
          <a:p>
            <a:pPr marL="280034" lvl="0" indent="-280034" defTabSz="368045">
              <a:spcBef>
                <a:spcPts val="2000"/>
              </a:spcBef>
              <a:buBlip>
                <a:blip r:embed="rId2"/>
              </a:buBlip>
              <a:defRPr sz="1800">
                <a:solidFill>
                  <a:srgbClr val="000000"/>
                </a:solidFill>
              </a:defRPr>
            </a:pPr>
            <a:r>
              <a:rPr sz="2268">
                <a:solidFill>
                  <a:srgbClr val="737373"/>
                </a:solidFill>
              </a:rPr>
              <a:t>MP3 - Construct viable </a:t>
            </a:r>
            <a:r>
              <a:rPr sz="2268" b="1">
                <a:solidFill>
                  <a:srgbClr val="737373"/>
                </a:solidFill>
              </a:rPr>
              <a:t>arguments</a:t>
            </a:r>
            <a:r>
              <a:rPr sz="2268">
                <a:solidFill>
                  <a:srgbClr val="737373"/>
                </a:solidFill>
              </a:rPr>
              <a:t> and </a:t>
            </a:r>
            <a:r>
              <a:rPr sz="2268" b="1">
                <a:solidFill>
                  <a:srgbClr val="737373"/>
                </a:solidFill>
              </a:rPr>
              <a:t>critique</a:t>
            </a:r>
            <a:r>
              <a:rPr sz="2268">
                <a:solidFill>
                  <a:srgbClr val="737373"/>
                </a:solidFill>
              </a:rPr>
              <a:t> the </a:t>
            </a:r>
            <a:r>
              <a:rPr sz="2268" b="1">
                <a:solidFill>
                  <a:srgbClr val="737373"/>
                </a:solidFill>
              </a:rPr>
              <a:t>reasoning</a:t>
            </a:r>
            <a:r>
              <a:rPr sz="2268">
                <a:solidFill>
                  <a:srgbClr val="737373"/>
                </a:solidFill>
              </a:rPr>
              <a:t> of others</a:t>
            </a:r>
          </a:p>
          <a:p>
            <a:pPr marL="280034" lvl="0" indent="-280034" defTabSz="368045">
              <a:spcBef>
                <a:spcPts val="2000"/>
              </a:spcBef>
              <a:buBlip>
                <a:blip r:embed="rId2"/>
              </a:buBlip>
              <a:defRPr sz="1800">
                <a:solidFill>
                  <a:srgbClr val="000000"/>
                </a:solidFill>
              </a:defRPr>
            </a:pPr>
            <a:r>
              <a:rPr sz="2268">
                <a:solidFill>
                  <a:srgbClr val="737373"/>
                </a:solidFill>
              </a:rPr>
              <a:t>MP4 - </a:t>
            </a:r>
            <a:r>
              <a:rPr sz="2268" b="1">
                <a:solidFill>
                  <a:srgbClr val="737373"/>
                </a:solidFill>
              </a:rPr>
              <a:t>Model</a:t>
            </a:r>
            <a:r>
              <a:rPr sz="2268">
                <a:solidFill>
                  <a:srgbClr val="737373"/>
                </a:solidFill>
              </a:rPr>
              <a:t> with mathematics</a:t>
            </a:r>
          </a:p>
          <a:p>
            <a:pPr marL="280034" lvl="0" indent="-280034" defTabSz="368045">
              <a:spcBef>
                <a:spcPts val="2000"/>
              </a:spcBef>
              <a:buBlip>
                <a:blip r:embed="rId2"/>
              </a:buBlip>
              <a:defRPr sz="1800">
                <a:solidFill>
                  <a:srgbClr val="000000"/>
                </a:solidFill>
              </a:defRPr>
            </a:pPr>
            <a:r>
              <a:rPr sz="2268">
                <a:solidFill>
                  <a:srgbClr val="737373"/>
                </a:solidFill>
              </a:rPr>
              <a:t>MP5 - Use appropriate tools strategically (</a:t>
            </a:r>
            <a:r>
              <a:rPr sz="2268" b="1">
                <a:solidFill>
                  <a:srgbClr val="737373"/>
                </a:solidFill>
              </a:rPr>
              <a:t>use language as they use tools</a:t>
            </a:r>
            <a:r>
              <a:rPr sz="2268">
                <a:solidFill>
                  <a:srgbClr val="737373"/>
                </a:solidFill>
              </a:rPr>
              <a:t>)</a:t>
            </a:r>
          </a:p>
          <a:p>
            <a:pPr marL="280034" lvl="0" indent="-280034" defTabSz="368045">
              <a:spcBef>
                <a:spcPts val="2000"/>
              </a:spcBef>
              <a:buBlip>
                <a:blip r:embed="rId2"/>
              </a:buBlip>
              <a:defRPr sz="1800">
                <a:solidFill>
                  <a:srgbClr val="000000"/>
                </a:solidFill>
              </a:defRPr>
            </a:pPr>
            <a:r>
              <a:rPr sz="2268">
                <a:solidFill>
                  <a:srgbClr val="737373"/>
                </a:solidFill>
              </a:rPr>
              <a:t>MP6 - Attend to </a:t>
            </a:r>
            <a:r>
              <a:rPr sz="2268" b="1">
                <a:solidFill>
                  <a:srgbClr val="737373"/>
                </a:solidFill>
              </a:rPr>
              <a:t>precision</a:t>
            </a:r>
          </a:p>
          <a:p>
            <a:pPr marL="280034" lvl="0" indent="-280034" defTabSz="368045">
              <a:spcBef>
                <a:spcPts val="2000"/>
              </a:spcBef>
              <a:buBlip>
                <a:blip r:embed="rId2"/>
              </a:buBlip>
              <a:defRPr sz="1800">
                <a:solidFill>
                  <a:srgbClr val="000000"/>
                </a:solidFill>
              </a:defRPr>
            </a:pPr>
            <a:r>
              <a:rPr sz="2268">
                <a:solidFill>
                  <a:srgbClr val="737373"/>
                </a:solidFill>
              </a:rPr>
              <a:t>MP7 - Look for and </a:t>
            </a:r>
            <a:r>
              <a:rPr sz="2268" b="1">
                <a:solidFill>
                  <a:srgbClr val="737373"/>
                </a:solidFill>
              </a:rPr>
              <a:t>make use of structure</a:t>
            </a:r>
          </a:p>
          <a:p>
            <a:pPr marL="280034" lvl="0" indent="-280034" defTabSz="368045">
              <a:spcBef>
                <a:spcPts val="2000"/>
              </a:spcBef>
              <a:buBlip>
                <a:blip r:embed="rId2"/>
              </a:buBlip>
              <a:defRPr sz="1800">
                <a:solidFill>
                  <a:srgbClr val="000000"/>
                </a:solidFill>
              </a:defRPr>
            </a:pPr>
            <a:r>
              <a:rPr sz="2268">
                <a:solidFill>
                  <a:srgbClr val="737373"/>
                </a:solidFill>
              </a:rPr>
              <a:t>MP8 - Look for and </a:t>
            </a:r>
            <a:r>
              <a:rPr sz="2268" b="1">
                <a:solidFill>
                  <a:srgbClr val="737373"/>
                </a:solidFill>
              </a:rPr>
              <a:t>express regularity</a:t>
            </a:r>
            <a:r>
              <a:rPr sz="2268">
                <a:solidFill>
                  <a:srgbClr val="737373"/>
                </a:solidFill>
              </a:rPr>
              <a:t> in repeated </a:t>
            </a:r>
            <a:r>
              <a:rPr sz="2268" b="1">
                <a:solidFill>
                  <a:srgbClr val="737373"/>
                </a:solidFill>
              </a:rPr>
              <a:t>reasoning</a:t>
            </a:r>
          </a:p>
        </p:txBody>
      </p:sp>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&amp; Engineering Practices</a:t>
            </a:r>
            <a:endParaRPr lang="en-US" dirty="0"/>
          </a:p>
        </p:txBody>
      </p:sp>
      <p:sp>
        <p:nvSpPr>
          <p:cNvPr id="3" name="Text Placeholder 2"/>
          <p:cNvSpPr>
            <a:spLocks noGrp="1"/>
          </p:cNvSpPr>
          <p:nvPr>
            <p:ph type="body" idx="1"/>
          </p:nvPr>
        </p:nvSpPr>
        <p:spPr/>
        <p:txBody>
          <a:bodyPr>
            <a:normAutofit fontScale="70000" lnSpcReduction="20000"/>
          </a:bodyPr>
          <a:lstStyle/>
          <a:p>
            <a:pPr marL="0" indent="0">
              <a:buNone/>
            </a:pPr>
            <a:r>
              <a:rPr lang="en-US" dirty="0" smtClean="0"/>
              <a:t>1. </a:t>
            </a:r>
            <a:r>
              <a:rPr lang="en-US" b="1" dirty="0" smtClean="0"/>
              <a:t>Asking</a:t>
            </a:r>
            <a:r>
              <a:rPr lang="en-US" dirty="0" smtClean="0"/>
              <a:t> </a:t>
            </a:r>
            <a:r>
              <a:rPr lang="en-US" dirty="0"/>
              <a:t>questions (for science) and defining problems (for engineering)</a:t>
            </a:r>
          </a:p>
          <a:p>
            <a:pPr marL="0" indent="0">
              <a:buNone/>
            </a:pPr>
            <a:r>
              <a:rPr lang="en-US" dirty="0"/>
              <a:t>2. Developing and using models</a:t>
            </a:r>
          </a:p>
          <a:p>
            <a:pPr marL="0" indent="0">
              <a:buNone/>
            </a:pPr>
            <a:r>
              <a:rPr lang="en-US" dirty="0"/>
              <a:t>3. Planning and carrying out </a:t>
            </a:r>
            <a:r>
              <a:rPr lang="en-US" dirty="0" smtClean="0"/>
              <a:t>investigations (</a:t>
            </a:r>
            <a:r>
              <a:rPr lang="en-US" b="1" dirty="0" smtClean="0"/>
              <a:t>collaborating and discussing</a:t>
            </a:r>
            <a:r>
              <a:rPr lang="en-US" dirty="0" smtClean="0"/>
              <a:t>)</a:t>
            </a:r>
            <a:endParaRPr lang="en-US" dirty="0"/>
          </a:p>
          <a:p>
            <a:pPr marL="0" indent="0">
              <a:buNone/>
            </a:pPr>
            <a:r>
              <a:rPr lang="en-US" dirty="0"/>
              <a:t>4. </a:t>
            </a:r>
            <a:r>
              <a:rPr lang="en-US" b="1" dirty="0"/>
              <a:t>Analyzing and interpreting </a:t>
            </a:r>
            <a:r>
              <a:rPr lang="en-US" dirty="0"/>
              <a:t>data</a:t>
            </a:r>
          </a:p>
          <a:p>
            <a:pPr marL="0" indent="0">
              <a:buNone/>
            </a:pPr>
            <a:r>
              <a:rPr lang="en-US" dirty="0"/>
              <a:t>5. Using mathematics and computational thinking</a:t>
            </a:r>
          </a:p>
          <a:p>
            <a:pPr marL="0" indent="0">
              <a:buNone/>
            </a:pPr>
            <a:r>
              <a:rPr lang="en-US" dirty="0"/>
              <a:t>6. </a:t>
            </a:r>
            <a:r>
              <a:rPr lang="en-US" b="1" dirty="0"/>
              <a:t>Constructing explanations </a:t>
            </a:r>
            <a:r>
              <a:rPr lang="en-US" dirty="0"/>
              <a:t>(for science) and </a:t>
            </a:r>
            <a:r>
              <a:rPr lang="en-US" b="1" dirty="0"/>
              <a:t>designing solutions </a:t>
            </a:r>
            <a:r>
              <a:rPr lang="en-US" dirty="0"/>
              <a:t>(for engineering)</a:t>
            </a:r>
          </a:p>
          <a:p>
            <a:pPr marL="0" indent="0">
              <a:buNone/>
            </a:pPr>
            <a:r>
              <a:rPr lang="en-US" dirty="0"/>
              <a:t>7</a:t>
            </a:r>
            <a:r>
              <a:rPr lang="en-US" b="1" dirty="0"/>
              <a:t>. Engaging in argument </a:t>
            </a:r>
            <a:r>
              <a:rPr lang="en-US" dirty="0"/>
              <a:t>from evidence</a:t>
            </a:r>
          </a:p>
          <a:p>
            <a:pPr marL="0" indent="0">
              <a:buNone/>
            </a:pPr>
            <a:r>
              <a:rPr lang="en-US" dirty="0"/>
              <a:t>8. </a:t>
            </a:r>
            <a:r>
              <a:rPr lang="en-US" b="1" dirty="0"/>
              <a:t>Obtaining, evaluating, and communicating </a:t>
            </a:r>
            <a:r>
              <a:rPr lang="en-US" dirty="0"/>
              <a:t>information</a:t>
            </a:r>
          </a:p>
        </p:txBody>
      </p:sp>
    </p:spTree>
    <p:extLst>
      <p:ext uri="{BB962C8B-B14F-4D97-AF65-F5344CB8AC3E}">
        <p14:creationId xmlns:p14="http://schemas.microsoft.com/office/powerpoint/2010/main" val="619167705"/>
      </p:ext>
    </p:extLst>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hape 8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Language Demands</a:t>
            </a:r>
          </a:p>
        </p:txBody>
      </p:sp>
      <p:sp>
        <p:nvSpPr>
          <p:cNvPr id="81" name="Shape 81"/>
          <p:cNvSpPr>
            <a:spLocks noGrp="1"/>
          </p:cNvSpPr>
          <p:nvPr>
            <p:ph type="body" idx="1"/>
          </p:nvPr>
        </p:nvSpPr>
        <p:spPr>
          <a:prstGeom prst="rect">
            <a:avLst/>
          </a:prstGeom>
        </p:spPr>
        <p:txBody>
          <a:bodyPr/>
          <a:lstStyle/>
          <a:p>
            <a:pPr marL="257809" lvl="0" indent="-257809" defTabSz="338835">
              <a:spcBef>
                <a:spcPts val="1800"/>
              </a:spcBef>
              <a:buBlip>
                <a:blip r:embed="rId2"/>
              </a:buBlip>
              <a:defRPr sz="1800">
                <a:solidFill>
                  <a:srgbClr val="000000"/>
                </a:solidFill>
              </a:defRPr>
            </a:pPr>
            <a:r>
              <a:rPr sz="2088">
                <a:solidFill>
                  <a:srgbClr val="737373"/>
                </a:solidFill>
              </a:rPr>
              <a:t>Focus is the language </a:t>
            </a:r>
            <a:r>
              <a:rPr sz="2088" u="sng">
                <a:solidFill>
                  <a:srgbClr val="737373"/>
                </a:solidFill>
              </a:rPr>
              <a:t>used by students</a:t>
            </a:r>
            <a:r>
              <a:rPr sz="2088">
                <a:solidFill>
                  <a:srgbClr val="737373"/>
                </a:solidFill>
              </a:rPr>
              <a:t> and </a:t>
            </a:r>
            <a:r>
              <a:rPr sz="2088" u="sng">
                <a:solidFill>
                  <a:srgbClr val="737373"/>
                </a:solidFill>
              </a:rPr>
              <a:t>modeled by the teacher</a:t>
            </a:r>
            <a:r>
              <a:rPr sz="2088">
                <a:solidFill>
                  <a:srgbClr val="737373"/>
                </a:solidFill>
              </a:rPr>
              <a:t> to participate in tasks.</a:t>
            </a:r>
          </a:p>
          <a:p>
            <a:pPr marL="257809" lvl="0" indent="-257809" defTabSz="338835">
              <a:spcBef>
                <a:spcPts val="1800"/>
              </a:spcBef>
              <a:buBlip>
                <a:blip r:embed="rId2"/>
              </a:buBlip>
              <a:defRPr sz="1800">
                <a:solidFill>
                  <a:srgbClr val="000000"/>
                </a:solidFill>
              </a:defRPr>
            </a:pPr>
            <a:r>
              <a:rPr sz="2088">
                <a:solidFill>
                  <a:srgbClr val="737373"/>
                </a:solidFill>
              </a:rPr>
              <a:t>What do we want students to be able to </a:t>
            </a:r>
            <a:r>
              <a:rPr sz="2088" u="sng">
                <a:solidFill>
                  <a:srgbClr val="737373"/>
                </a:solidFill>
              </a:rPr>
              <a:t>do and say</a:t>
            </a:r>
            <a:r>
              <a:rPr sz="2088">
                <a:solidFill>
                  <a:srgbClr val="737373"/>
                </a:solidFill>
              </a:rPr>
              <a:t>?</a:t>
            </a:r>
          </a:p>
          <a:p>
            <a:pPr marL="257809" lvl="0" indent="-257809" defTabSz="338835">
              <a:spcBef>
                <a:spcPts val="1800"/>
              </a:spcBef>
              <a:buBlip>
                <a:blip r:embed="rId2"/>
              </a:buBlip>
              <a:defRPr sz="1800">
                <a:solidFill>
                  <a:srgbClr val="000000"/>
                </a:solidFill>
              </a:defRPr>
            </a:pPr>
            <a:r>
              <a:rPr sz="2088">
                <a:solidFill>
                  <a:srgbClr val="737373"/>
                </a:solidFill>
              </a:rPr>
              <a:t>Should be </a:t>
            </a:r>
            <a:r>
              <a:rPr sz="2088" u="sng">
                <a:solidFill>
                  <a:srgbClr val="737373"/>
                </a:solidFill>
              </a:rPr>
              <a:t>essential to the learning focus</a:t>
            </a:r>
            <a:r>
              <a:rPr sz="2088">
                <a:solidFill>
                  <a:srgbClr val="737373"/>
                </a:solidFill>
              </a:rPr>
              <a:t> and should be </a:t>
            </a:r>
            <a:r>
              <a:rPr sz="2088" u="sng">
                <a:solidFill>
                  <a:srgbClr val="737373"/>
                </a:solidFill>
              </a:rPr>
              <a:t>embedded in the learning tasks</a:t>
            </a:r>
            <a:r>
              <a:rPr sz="2088">
                <a:solidFill>
                  <a:srgbClr val="737373"/>
                </a:solidFill>
              </a:rPr>
              <a:t>.</a:t>
            </a:r>
          </a:p>
          <a:p>
            <a:pPr marL="257809" lvl="0" indent="-257809" defTabSz="338835">
              <a:spcBef>
                <a:spcPts val="1800"/>
              </a:spcBef>
              <a:buBlip>
                <a:blip r:embed="rId2"/>
              </a:buBlip>
              <a:defRPr sz="1800">
                <a:solidFill>
                  <a:srgbClr val="000000"/>
                </a:solidFill>
              </a:defRPr>
            </a:pPr>
            <a:r>
              <a:rPr sz="2088" b="1">
                <a:solidFill>
                  <a:srgbClr val="737373"/>
                </a:solidFill>
              </a:rPr>
              <a:t>ALL</a:t>
            </a:r>
            <a:r>
              <a:rPr sz="2088">
                <a:solidFill>
                  <a:srgbClr val="737373"/>
                </a:solidFill>
              </a:rPr>
              <a:t> students have language development needs and should be taught how to demonstrate this content and skills in each specific subject area.</a:t>
            </a:r>
          </a:p>
          <a:p>
            <a:pPr marL="257809" lvl="0" indent="-257809" defTabSz="338835">
              <a:spcBef>
                <a:spcPts val="1800"/>
              </a:spcBef>
              <a:buBlip>
                <a:blip r:embed="rId2"/>
              </a:buBlip>
              <a:defRPr sz="1800">
                <a:solidFill>
                  <a:srgbClr val="000000"/>
                </a:solidFill>
              </a:defRPr>
            </a:pPr>
            <a:r>
              <a:rPr sz="2088">
                <a:solidFill>
                  <a:srgbClr val="737373"/>
                </a:solidFill>
              </a:rPr>
              <a:t>Language Demands Include:</a:t>
            </a:r>
          </a:p>
          <a:p>
            <a:pPr marL="515619" lvl="1" indent="-257809" defTabSz="338835">
              <a:spcBef>
                <a:spcPts val="1800"/>
              </a:spcBef>
              <a:buBlip>
                <a:blip r:embed="rId2"/>
              </a:buBlip>
              <a:defRPr sz="1800">
                <a:solidFill>
                  <a:srgbClr val="000000"/>
                </a:solidFill>
              </a:defRPr>
            </a:pPr>
            <a:r>
              <a:rPr sz="2088">
                <a:solidFill>
                  <a:srgbClr val="737373"/>
                </a:solidFill>
              </a:rPr>
              <a:t>Language Function &amp; Key Learning Task</a:t>
            </a:r>
          </a:p>
          <a:p>
            <a:pPr marL="515619" lvl="1" indent="-257809" defTabSz="338835">
              <a:spcBef>
                <a:spcPts val="1800"/>
              </a:spcBef>
              <a:buBlip>
                <a:blip r:embed="rId2"/>
              </a:buBlip>
              <a:defRPr sz="1800">
                <a:solidFill>
                  <a:srgbClr val="000000"/>
                </a:solidFill>
              </a:defRPr>
            </a:pPr>
            <a:r>
              <a:rPr sz="2088">
                <a:solidFill>
                  <a:srgbClr val="737373"/>
                </a:solidFill>
              </a:rPr>
              <a:t>Content/Academic Vocabulary</a:t>
            </a:r>
          </a:p>
          <a:p>
            <a:pPr marL="515619" lvl="1" indent="-257809" defTabSz="338835">
              <a:spcBef>
                <a:spcPts val="1800"/>
              </a:spcBef>
              <a:buBlip>
                <a:blip r:embed="rId2"/>
              </a:buBlip>
              <a:defRPr sz="1800">
                <a:solidFill>
                  <a:srgbClr val="000000"/>
                </a:solidFill>
              </a:defRPr>
            </a:pPr>
            <a:r>
              <a:rPr sz="2088">
                <a:solidFill>
                  <a:srgbClr val="737373"/>
                </a:solidFill>
              </a:rPr>
              <a:t>Discourse &amp; Syntax</a:t>
            </a:r>
          </a:p>
          <a:p>
            <a:pPr marL="515619" lvl="1" indent="-257809" defTabSz="338835">
              <a:spcBef>
                <a:spcPts val="1800"/>
              </a:spcBef>
              <a:buBlip>
                <a:blip r:embed="rId2"/>
              </a:buBlip>
              <a:defRPr sz="1800">
                <a:solidFill>
                  <a:srgbClr val="000000"/>
                </a:solidFill>
              </a:defRPr>
            </a:pPr>
            <a:r>
              <a:rPr sz="2088">
                <a:solidFill>
                  <a:srgbClr val="737373"/>
                </a:solidFill>
              </a:rPr>
              <a:t>Supports</a:t>
            </a: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p:cNvSpPr>
          <p:nvPr>
            <p:ph type="title"/>
          </p:nvPr>
        </p:nvSpPr>
        <p:spPr>
          <a:prstGeom prst="rect">
            <a:avLst/>
          </a:prstGeom>
        </p:spPr>
        <p:txBody>
          <a:bodyPr/>
          <a:lstStyle>
            <a:lvl1pPr defTabSz="438150">
              <a:defRPr sz="5400"/>
            </a:lvl1pPr>
          </a:lstStyle>
          <a:p>
            <a:pPr lvl="0">
              <a:defRPr sz="1800">
                <a:solidFill>
                  <a:srgbClr val="000000"/>
                </a:solidFill>
              </a:defRPr>
            </a:pPr>
            <a:r>
              <a:rPr sz="5400">
                <a:solidFill>
                  <a:srgbClr val="558AAB"/>
                </a:solidFill>
              </a:rPr>
              <a:t>Language Function &amp; Key Learning Task</a:t>
            </a:r>
          </a:p>
        </p:txBody>
      </p:sp>
      <p:sp>
        <p:nvSpPr>
          <p:cNvPr id="84" name="Shape 84"/>
          <p:cNvSpPr>
            <a:spLocks noGrp="1"/>
          </p:cNvSpPr>
          <p:nvPr>
            <p:ph type="body" idx="1"/>
          </p:nvPr>
        </p:nvSpPr>
        <p:spPr>
          <a:prstGeom prst="rect">
            <a:avLst/>
          </a:prstGeom>
        </p:spPr>
        <p:txBody>
          <a:bodyPr/>
          <a:lstStyle/>
          <a:p>
            <a:pPr marL="422275" lvl="0" indent="-422275" defTabSz="554990">
              <a:spcBef>
                <a:spcPts val="3000"/>
              </a:spcBef>
              <a:buBlip>
                <a:blip r:embed="rId2"/>
              </a:buBlip>
              <a:defRPr sz="1800">
                <a:solidFill>
                  <a:srgbClr val="000000"/>
                </a:solidFill>
              </a:defRPr>
            </a:pPr>
            <a:r>
              <a:rPr sz="3420">
                <a:solidFill>
                  <a:srgbClr val="737373"/>
                </a:solidFill>
              </a:rPr>
              <a:t>Identify a </a:t>
            </a:r>
            <a:r>
              <a:rPr sz="3420" u="sng">
                <a:solidFill>
                  <a:srgbClr val="737373"/>
                </a:solidFill>
              </a:rPr>
              <a:t>language function</a:t>
            </a:r>
            <a:r>
              <a:rPr sz="3420">
                <a:solidFill>
                  <a:srgbClr val="737373"/>
                </a:solidFill>
              </a:rPr>
              <a:t> central to the learning segment and a </a:t>
            </a:r>
            <a:r>
              <a:rPr sz="3420" u="sng">
                <a:solidFill>
                  <a:srgbClr val="737373"/>
                </a:solidFill>
              </a:rPr>
              <a:t>key learning task</a:t>
            </a:r>
            <a:r>
              <a:rPr sz="3420">
                <a:solidFill>
                  <a:srgbClr val="737373"/>
                </a:solidFill>
              </a:rPr>
              <a:t> that provides students with the opportunity to practice using it. A language function is the </a:t>
            </a:r>
            <a:r>
              <a:rPr sz="3420" u="sng">
                <a:solidFill>
                  <a:srgbClr val="737373"/>
                </a:solidFill>
              </a:rPr>
              <a:t>purpose for using language in the learning task</a:t>
            </a:r>
            <a:r>
              <a:rPr sz="3420">
                <a:solidFill>
                  <a:srgbClr val="737373"/>
                </a:solidFill>
              </a:rPr>
              <a:t> or </a:t>
            </a:r>
            <a:r>
              <a:rPr sz="3420" u="sng">
                <a:solidFill>
                  <a:srgbClr val="737373"/>
                </a:solidFill>
              </a:rPr>
              <a:t>what students will use the language to do</a:t>
            </a:r>
            <a:r>
              <a:rPr sz="3420">
                <a:solidFill>
                  <a:srgbClr val="737373"/>
                </a:solidFill>
              </a:rPr>
              <a:t>; it’s typically represented by an </a:t>
            </a:r>
            <a:r>
              <a:rPr sz="3420" u="sng">
                <a:solidFill>
                  <a:srgbClr val="737373"/>
                </a:solidFill>
              </a:rPr>
              <a:t>action verb</a:t>
            </a:r>
            <a:r>
              <a:rPr sz="3420">
                <a:solidFill>
                  <a:srgbClr val="737373"/>
                </a:solidFill>
              </a:rPr>
              <a:t> in the lesson objective. Examples include, but are not limited to: analyze, argue, categorize, compare/contrast, describe, explain, interpret, justify, predict, model, question, retell, summarize</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hape 86"/>
          <p:cNvSpPr>
            <a:spLocks noGrp="1"/>
          </p:cNvSpPr>
          <p:nvPr>
            <p:ph type="title"/>
          </p:nvPr>
        </p:nvSpPr>
        <p:spPr>
          <a:prstGeom prst="rect">
            <a:avLst/>
          </a:prstGeom>
        </p:spPr>
        <p:txBody>
          <a:bodyPr/>
          <a:lstStyle>
            <a:lvl1pPr defTabSz="438150">
              <a:defRPr sz="5400"/>
            </a:lvl1pPr>
          </a:lstStyle>
          <a:p>
            <a:pPr lvl="0">
              <a:defRPr sz="1800">
                <a:solidFill>
                  <a:srgbClr val="000000"/>
                </a:solidFill>
              </a:defRPr>
            </a:pPr>
            <a:r>
              <a:rPr sz="5400">
                <a:solidFill>
                  <a:srgbClr val="558AAB"/>
                </a:solidFill>
              </a:rPr>
              <a:t>Language Function &amp; Key Learning Task</a:t>
            </a:r>
          </a:p>
        </p:txBody>
      </p:sp>
      <p:sp>
        <p:nvSpPr>
          <p:cNvPr id="87" name="Shape 87"/>
          <p:cNvSpPr>
            <a:spLocks noGrp="1"/>
          </p:cNvSpPr>
          <p:nvPr>
            <p:ph type="body" idx="1"/>
          </p:nvPr>
        </p:nvSpPr>
        <p:spPr>
          <a:prstGeom prst="rect">
            <a:avLst/>
          </a:prstGeom>
        </p:spPr>
        <p:txBody>
          <a:bodyPr/>
          <a:lstStyle/>
          <a:p>
            <a:pPr marL="302260" lvl="0" indent="-302260" defTabSz="397256">
              <a:spcBef>
                <a:spcPts val="2100"/>
              </a:spcBef>
              <a:buBlip>
                <a:blip r:embed="rId2"/>
              </a:buBlip>
              <a:defRPr sz="1800">
                <a:solidFill>
                  <a:srgbClr val="000000"/>
                </a:solidFill>
              </a:defRPr>
            </a:pPr>
            <a:r>
              <a:rPr sz="2448" u="sng">
                <a:solidFill>
                  <a:srgbClr val="737373"/>
                </a:solidFill>
              </a:rPr>
              <a:t>Example Language Function</a:t>
            </a:r>
            <a:r>
              <a:rPr sz="2448">
                <a:solidFill>
                  <a:srgbClr val="737373"/>
                </a:solidFill>
              </a:rPr>
              <a:t> - this should be included as one of your lesson objectives.</a:t>
            </a:r>
          </a:p>
          <a:p>
            <a:pPr marL="604520" lvl="1" indent="-302260" defTabSz="397256">
              <a:spcBef>
                <a:spcPts val="2100"/>
              </a:spcBef>
              <a:buBlip>
                <a:blip r:embed="rId2"/>
              </a:buBlip>
              <a:defRPr sz="1800">
                <a:solidFill>
                  <a:srgbClr val="000000"/>
                </a:solidFill>
              </a:defRPr>
            </a:pPr>
            <a:r>
              <a:rPr sz="2448">
                <a:solidFill>
                  <a:srgbClr val="737373"/>
                </a:solidFill>
              </a:rPr>
              <a:t>The student will be able to </a:t>
            </a:r>
            <a:r>
              <a:rPr sz="2448" i="1">
                <a:solidFill>
                  <a:srgbClr val="737373"/>
                </a:solidFill>
              </a:rPr>
              <a:t>compare and contrast</a:t>
            </a:r>
            <a:r>
              <a:rPr sz="2448">
                <a:solidFill>
                  <a:srgbClr val="737373"/>
                </a:solidFill>
              </a:rPr>
              <a:t> different fractions for the benchmarks of 0, 1/2, and 1.</a:t>
            </a:r>
          </a:p>
          <a:p>
            <a:pPr marL="604520" lvl="1" indent="-302260" defTabSz="397256">
              <a:spcBef>
                <a:spcPts val="2100"/>
              </a:spcBef>
              <a:buBlip>
                <a:blip r:embed="rId2"/>
              </a:buBlip>
              <a:defRPr sz="1800">
                <a:solidFill>
                  <a:srgbClr val="000000"/>
                </a:solidFill>
              </a:defRPr>
            </a:pPr>
            <a:r>
              <a:rPr sz="2448">
                <a:solidFill>
                  <a:srgbClr val="737373"/>
                </a:solidFill>
              </a:rPr>
              <a:t>The students will be able </a:t>
            </a:r>
            <a:r>
              <a:rPr sz="2448" i="1">
                <a:solidFill>
                  <a:srgbClr val="737373"/>
                </a:solidFill>
              </a:rPr>
              <a:t>categorize</a:t>
            </a:r>
            <a:r>
              <a:rPr sz="2448">
                <a:solidFill>
                  <a:srgbClr val="737373"/>
                </a:solidFill>
              </a:rPr>
              <a:t> and </a:t>
            </a:r>
            <a:r>
              <a:rPr sz="2448" i="1">
                <a:solidFill>
                  <a:srgbClr val="737373"/>
                </a:solidFill>
              </a:rPr>
              <a:t>justify</a:t>
            </a:r>
            <a:r>
              <a:rPr sz="2448">
                <a:solidFill>
                  <a:srgbClr val="737373"/>
                </a:solidFill>
              </a:rPr>
              <a:t> the placement of different polygons into different groups.</a:t>
            </a:r>
          </a:p>
          <a:p>
            <a:pPr marL="302260" lvl="0" indent="-302260" defTabSz="397256">
              <a:spcBef>
                <a:spcPts val="2100"/>
              </a:spcBef>
              <a:buBlip>
                <a:blip r:embed="rId2"/>
              </a:buBlip>
              <a:defRPr sz="1800">
                <a:solidFill>
                  <a:srgbClr val="000000"/>
                </a:solidFill>
              </a:defRPr>
            </a:pPr>
            <a:r>
              <a:rPr sz="2448" u="sng">
                <a:solidFill>
                  <a:srgbClr val="737373"/>
                </a:solidFill>
              </a:rPr>
              <a:t>Key Learning Task </a:t>
            </a:r>
            <a:r>
              <a:rPr sz="2448">
                <a:solidFill>
                  <a:srgbClr val="737373"/>
                </a:solidFill>
              </a:rPr>
              <a:t> - describe a portion of your plan in which students will be expected to use the language function.  Be very specific about what you expect to observe.</a:t>
            </a:r>
          </a:p>
          <a:p>
            <a:pPr marL="604520" lvl="1" indent="-302260" defTabSz="397256">
              <a:spcBef>
                <a:spcPts val="2100"/>
              </a:spcBef>
              <a:buBlip>
                <a:blip r:embed="rId2"/>
              </a:buBlip>
              <a:defRPr sz="1800">
                <a:solidFill>
                  <a:srgbClr val="000000"/>
                </a:solidFill>
              </a:defRPr>
            </a:pPr>
            <a:r>
              <a:rPr sz="2448">
                <a:solidFill>
                  <a:srgbClr val="737373"/>
                </a:solidFill>
              </a:rPr>
              <a:t>Example: Students will draw lines and shade 3 circles to identify one-half, one-third, and one-fourth.  Students will model their answer on the Smart Board. Students have to explain their answer.</a:t>
            </a: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&amp; Task Science</a:t>
            </a:r>
            <a:endParaRPr lang="en-US" dirty="0"/>
          </a:p>
        </p:txBody>
      </p:sp>
      <p:sp>
        <p:nvSpPr>
          <p:cNvPr id="3" name="Text Placeholder 2"/>
          <p:cNvSpPr>
            <a:spLocks noGrp="1"/>
          </p:cNvSpPr>
          <p:nvPr>
            <p:ph type="body" idx="1"/>
          </p:nvPr>
        </p:nvSpPr>
        <p:spPr>
          <a:xfrm>
            <a:off x="1041400" y="2368949"/>
            <a:ext cx="10922000" cy="6114651"/>
          </a:xfrm>
        </p:spPr>
        <p:txBody>
          <a:bodyPr>
            <a:normAutofit lnSpcReduction="10000"/>
          </a:bodyPr>
          <a:lstStyle/>
          <a:p>
            <a:endParaRPr lang="en-US" dirty="0" smtClean="0"/>
          </a:p>
          <a:p>
            <a:r>
              <a:rPr lang="en-US" dirty="0" smtClean="0"/>
              <a:t>Central Focus – Food chains</a:t>
            </a:r>
          </a:p>
          <a:p>
            <a:r>
              <a:rPr lang="en-US" dirty="0" smtClean="0"/>
              <a:t>0307.3.1 </a:t>
            </a:r>
            <a:r>
              <a:rPr lang="en-US" dirty="0"/>
              <a:t>Label a diagram to illustrate the food relationships that exist between plant and animals. </a:t>
            </a:r>
            <a:endParaRPr lang="en-US" dirty="0" smtClean="0"/>
          </a:p>
          <a:p>
            <a:r>
              <a:rPr lang="en-US" dirty="0" smtClean="0"/>
              <a:t>Language </a:t>
            </a:r>
            <a:r>
              <a:rPr lang="en-US" dirty="0"/>
              <a:t>Function: </a:t>
            </a:r>
            <a:r>
              <a:rPr lang="en-US" dirty="0" smtClean="0"/>
              <a:t>Model</a:t>
            </a:r>
            <a:endParaRPr lang="en-US" dirty="0"/>
          </a:p>
          <a:p>
            <a:r>
              <a:rPr lang="en-US" b="1" dirty="0"/>
              <a:t>Key Learning Task: </a:t>
            </a:r>
            <a:r>
              <a:rPr lang="en-US" dirty="0"/>
              <a:t>Students will construct </a:t>
            </a:r>
            <a:r>
              <a:rPr lang="en-US" dirty="0" smtClean="0"/>
              <a:t>a model </a:t>
            </a:r>
            <a:r>
              <a:rPr lang="en-US" dirty="0"/>
              <a:t>food chain diagram, define the levels of the food chain, and create the food chain working with other students.</a:t>
            </a:r>
          </a:p>
          <a:p>
            <a:endParaRPr lang="en-US" dirty="0"/>
          </a:p>
        </p:txBody>
      </p:sp>
    </p:spTree>
    <p:extLst>
      <p:ext uri="{BB962C8B-B14F-4D97-AF65-F5344CB8AC3E}">
        <p14:creationId xmlns:p14="http://schemas.microsoft.com/office/powerpoint/2010/main" val="2391311228"/>
      </p:ext>
    </p:extLst>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a:spLocks noGrp="1"/>
          </p:cNvSpPr>
          <p:nvPr>
            <p:ph type="title"/>
          </p:nvPr>
        </p:nvSpPr>
        <p:spPr>
          <a:xfrm>
            <a:off x="1041400" y="266700"/>
            <a:ext cx="10922000" cy="1667124"/>
          </a:xfrm>
          <a:prstGeom prst="rect">
            <a:avLst/>
          </a:prstGeom>
        </p:spPr>
        <p:txBody>
          <a:bodyPr/>
          <a:lstStyle>
            <a:lvl1pPr defTabSz="432308">
              <a:defRPr sz="5328"/>
            </a:lvl1pPr>
          </a:lstStyle>
          <a:p>
            <a:pPr lvl="0">
              <a:defRPr sz="1800">
                <a:solidFill>
                  <a:srgbClr val="000000"/>
                </a:solidFill>
              </a:defRPr>
            </a:pPr>
            <a:r>
              <a:rPr sz="5328">
                <a:solidFill>
                  <a:srgbClr val="558AAB"/>
                </a:solidFill>
              </a:rPr>
              <a:t>Content/Academic Vocabulary</a:t>
            </a:r>
          </a:p>
        </p:txBody>
      </p:sp>
      <p:sp>
        <p:nvSpPr>
          <p:cNvPr id="90" name="Shape 90"/>
          <p:cNvSpPr>
            <a:spLocks noGrp="1"/>
          </p:cNvSpPr>
          <p:nvPr>
            <p:ph type="body" idx="1"/>
          </p:nvPr>
        </p:nvSpPr>
        <p:spPr>
          <a:xfrm>
            <a:off x="1041400" y="1560661"/>
            <a:ext cx="10922000" cy="6922939"/>
          </a:xfrm>
          <a:prstGeom prst="rect">
            <a:avLst/>
          </a:prstGeom>
        </p:spPr>
        <p:txBody>
          <a:bodyPr/>
          <a:lstStyle/>
          <a:p>
            <a:pPr marL="244475" lvl="0" indent="-244475" defTabSz="321310">
              <a:spcBef>
                <a:spcPts val="1700"/>
              </a:spcBef>
              <a:buBlip>
                <a:blip r:embed="rId2"/>
              </a:buBlip>
              <a:defRPr sz="1800">
                <a:solidFill>
                  <a:srgbClr val="000000"/>
                </a:solidFill>
              </a:defRPr>
            </a:pPr>
            <a:r>
              <a:rPr sz="1980" u="sng">
                <a:solidFill>
                  <a:srgbClr val="737373"/>
                </a:solidFill>
              </a:rPr>
              <a:t>Subject-specific content</a:t>
            </a:r>
            <a:r>
              <a:rPr sz="1980">
                <a:solidFill>
                  <a:srgbClr val="737373"/>
                </a:solidFill>
              </a:rPr>
              <a:t> or </a:t>
            </a:r>
            <a:r>
              <a:rPr sz="1980" b="1">
                <a:solidFill>
                  <a:srgbClr val="737373"/>
                </a:solidFill>
              </a:rPr>
              <a:t>Tier 3</a:t>
            </a:r>
            <a:r>
              <a:rPr sz="1980">
                <a:solidFill>
                  <a:srgbClr val="737373"/>
                </a:solidFill>
              </a:rPr>
              <a:t> Academic Vocabulary. Words and phrases with subject specific meanings that differ from meanings used in everyday life.</a:t>
            </a:r>
          </a:p>
          <a:p>
            <a:pPr marL="244475" lvl="0" indent="-244475" defTabSz="321310">
              <a:spcBef>
                <a:spcPts val="1700"/>
              </a:spcBef>
              <a:buBlip>
                <a:blip r:embed="rId2"/>
              </a:buBlip>
              <a:defRPr sz="1800">
                <a:solidFill>
                  <a:srgbClr val="000000"/>
                </a:solidFill>
              </a:defRPr>
            </a:pPr>
            <a:r>
              <a:rPr sz="1980">
                <a:solidFill>
                  <a:srgbClr val="737373"/>
                </a:solidFill>
              </a:rPr>
              <a:t>Example - List and define the content vocabulary taught in the lesson:</a:t>
            </a:r>
          </a:p>
          <a:p>
            <a:pPr marL="488950" lvl="1" indent="-244475" defTabSz="321310">
              <a:spcBef>
                <a:spcPts val="1700"/>
              </a:spcBef>
              <a:buBlip>
                <a:blip r:embed="rId2"/>
              </a:buBlip>
              <a:defRPr sz="1800">
                <a:solidFill>
                  <a:srgbClr val="000000"/>
                </a:solidFill>
              </a:defRPr>
            </a:pPr>
            <a:r>
              <a:rPr sz="1980">
                <a:solidFill>
                  <a:srgbClr val="737373"/>
                </a:solidFill>
              </a:rPr>
              <a:t>Numerator- top number in a fraction, tells number of parts are talking about</a:t>
            </a:r>
          </a:p>
          <a:p>
            <a:pPr marL="488950" lvl="1" indent="-244475" defTabSz="321310">
              <a:spcBef>
                <a:spcPts val="1700"/>
              </a:spcBef>
              <a:buBlip>
                <a:blip r:embed="rId2"/>
              </a:buBlip>
              <a:defRPr sz="1800">
                <a:solidFill>
                  <a:srgbClr val="000000"/>
                </a:solidFill>
              </a:defRPr>
            </a:pPr>
            <a:r>
              <a:rPr sz="1980">
                <a:solidFill>
                  <a:srgbClr val="737373"/>
                </a:solidFill>
              </a:rPr>
              <a:t>Denominator- bottom number, tells number of equal parts in the whole</a:t>
            </a:r>
          </a:p>
          <a:p>
            <a:pPr marL="488950" lvl="1" indent="-244475" defTabSz="321310">
              <a:spcBef>
                <a:spcPts val="1700"/>
              </a:spcBef>
              <a:buBlip>
                <a:blip r:embed="rId2"/>
              </a:buBlip>
              <a:defRPr sz="1800">
                <a:solidFill>
                  <a:srgbClr val="000000"/>
                </a:solidFill>
              </a:defRPr>
            </a:pPr>
            <a:r>
              <a:rPr sz="1980">
                <a:solidFill>
                  <a:srgbClr val="737373"/>
                </a:solidFill>
              </a:rPr>
              <a:t>Fraction- Names a part of a whole or set</a:t>
            </a:r>
          </a:p>
          <a:p>
            <a:pPr marL="488950" lvl="1" indent="-244475" defTabSz="321310">
              <a:spcBef>
                <a:spcPts val="1700"/>
              </a:spcBef>
              <a:buBlip>
                <a:blip r:embed="rId2"/>
              </a:buBlip>
              <a:defRPr sz="1800">
                <a:solidFill>
                  <a:srgbClr val="000000"/>
                </a:solidFill>
              </a:defRPr>
            </a:pPr>
            <a:r>
              <a:rPr sz="1980">
                <a:solidFill>
                  <a:srgbClr val="737373"/>
                </a:solidFill>
              </a:rPr>
              <a:t>Equal- Same amount, size, number, or value</a:t>
            </a:r>
          </a:p>
          <a:p>
            <a:pPr marL="488950" lvl="1" indent="-244475" defTabSz="321310">
              <a:spcBef>
                <a:spcPts val="1700"/>
              </a:spcBef>
              <a:buBlip>
                <a:blip r:embed="rId2"/>
              </a:buBlip>
              <a:defRPr sz="1800">
                <a:solidFill>
                  <a:srgbClr val="000000"/>
                </a:solidFill>
              </a:defRPr>
            </a:pPr>
            <a:r>
              <a:rPr sz="1980">
                <a:solidFill>
                  <a:srgbClr val="737373"/>
                </a:solidFill>
              </a:rPr>
              <a:t>Unequal- Different amount, size, number, or value</a:t>
            </a:r>
          </a:p>
          <a:p>
            <a:pPr marL="488950" lvl="1" indent="-244475" defTabSz="321310">
              <a:spcBef>
                <a:spcPts val="1700"/>
              </a:spcBef>
              <a:buBlip>
                <a:blip r:embed="rId2"/>
              </a:buBlip>
              <a:defRPr sz="1800">
                <a:solidFill>
                  <a:srgbClr val="000000"/>
                </a:solidFill>
              </a:defRPr>
            </a:pPr>
            <a:r>
              <a:rPr sz="1980">
                <a:solidFill>
                  <a:srgbClr val="737373"/>
                </a:solidFill>
              </a:rPr>
              <a:t>Halves- Two equal parts</a:t>
            </a:r>
          </a:p>
          <a:p>
            <a:pPr marL="488950" lvl="1" indent="-244475" defTabSz="321310">
              <a:spcBef>
                <a:spcPts val="1700"/>
              </a:spcBef>
              <a:buBlip>
                <a:blip r:embed="rId2"/>
              </a:buBlip>
              <a:defRPr sz="1800">
                <a:solidFill>
                  <a:srgbClr val="000000"/>
                </a:solidFill>
              </a:defRPr>
            </a:pPr>
            <a:r>
              <a:rPr sz="1980">
                <a:solidFill>
                  <a:srgbClr val="737373"/>
                </a:solidFill>
              </a:rPr>
              <a:t>Thirds – Three equal parts</a:t>
            </a:r>
          </a:p>
          <a:p>
            <a:pPr marL="488950" lvl="1" indent="-244475" defTabSz="321310">
              <a:spcBef>
                <a:spcPts val="1700"/>
              </a:spcBef>
              <a:buBlip>
                <a:blip r:embed="rId2"/>
              </a:buBlip>
              <a:defRPr sz="1800">
                <a:solidFill>
                  <a:srgbClr val="000000"/>
                </a:solidFill>
              </a:defRPr>
            </a:pPr>
            <a:r>
              <a:rPr sz="1980">
                <a:solidFill>
                  <a:srgbClr val="737373"/>
                </a:solidFill>
              </a:rPr>
              <a:t>Fourths- Four equal parts</a:t>
            </a:r>
          </a:p>
          <a:p>
            <a:pPr marL="488950" lvl="1" indent="-244475" defTabSz="321310">
              <a:spcBef>
                <a:spcPts val="1700"/>
              </a:spcBef>
              <a:buBlip>
                <a:blip r:embed="rId2"/>
              </a:buBlip>
              <a:defRPr sz="1800">
                <a:solidFill>
                  <a:srgbClr val="000000"/>
                </a:solidFill>
              </a:defRPr>
            </a:pPr>
            <a:r>
              <a:rPr sz="1980" b="1" u="sng">
                <a:solidFill>
                  <a:srgbClr val="737373"/>
                </a:solidFill>
              </a:rPr>
              <a:t>Standard Addressed</a:t>
            </a:r>
            <a:r>
              <a:rPr sz="1980">
                <a:solidFill>
                  <a:srgbClr val="737373"/>
                </a:solidFill>
              </a:rPr>
              <a:t>: CCSS.Math.Content.2.G.A.3 Partition circles and rectangles into two, three, or four equal shares, describe the shares using the words halves, thirds, half of, a third of, etc., and describe the whole as two halves, three thirds, and four fourths. Recognize that equal shares of identical wholes need to have the same shape.</a:t>
            </a: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Science</a:t>
            </a:r>
            <a:endParaRPr lang="en-US" dirty="0"/>
          </a:p>
        </p:txBody>
      </p:sp>
      <p:sp>
        <p:nvSpPr>
          <p:cNvPr id="3" name="Text Placeholder 2"/>
          <p:cNvSpPr>
            <a:spLocks noGrp="1"/>
          </p:cNvSpPr>
          <p:nvPr>
            <p:ph type="body" idx="1"/>
          </p:nvPr>
        </p:nvSpPr>
        <p:spPr>
          <a:xfrm>
            <a:off x="1041400" y="2100306"/>
            <a:ext cx="10922000" cy="7131270"/>
          </a:xfrm>
        </p:spPr>
        <p:txBody>
          <a:bodyPr>
            <a:normAutofit fontScale="55000" lnSpcReduction="20000"/>
          </a:bodyPr>
          <a:lstStyle/>
          <a:p>
            <a:r>
              <a:rPr lang="en-US" dirty="0"/>
              <a:t>Food Chain- shows how energy from food moves through populations of organisms</a:t>
            </a:r>
          </a:p>
          <a:p>
            <a:r>
              <a:rPr lang="en-US" dirty="0"/>
              <a:t>Predator- An animal that catches and eats other animals</a:t>
            </a:r>
          </a:p>
          <a:p>
            <a:r>
              <a:rPr lang="en-US" dirty="0"/>
              <a:t>Producer- organism that makes their own food</a:t>
            </a:r>
          </a:p>
          <a:p>
            <a:r>
              <a:rPr lang="en-US" dirty="0"/>
              <a:t>Consumer- organism that receives food by eating other organisms</a:t>
            </a:r>
          </a:p>
          <a:p>
            <a:r>
              <a:rPr lang="en-US" dirty="0"/>
              <a:t>Decomposer- organism that breaks down the remains of other organisms</a:t>
            </a:r>
          </a:p>
          <a:p>
            <a:r>
              <a:rPr lang="en-US" dirty="0"/>
              <a:t>Primary Consumer- herbivores; eat producers</a:t>
            </a:r>
          </a:p>
          <a:p>
            <a:r>
              <a:rPr lang="en-US" dirty="0"/>
              <a:t>Secondary Consumer- carnivores; eat the primary consumers</a:t>
            </a:r>
          </a:p>
          <a:p>
            <a:r>
              <a:rPr lang="en-US" dirty="0"/>
              <a:t>Tertiary Consumer- carnivores; eat the secondary consumers</a:t>
            </a:r>
          </a:p>
          <a:p>
            <a:r>
              <a:rPr lang="en-US" dirty="0"/>
              <a:t>Herbivore- consumer that eats only plants</a:t>
            </a:r>
          </a:p>
          <a:p>
            <a:r>
              <a:rPr lang="en-US" dirty="0"/>
              <a:t>Omnivore- consumer that eats both plants and animals</a:t>
            </a:r>
          </a:p>
          <a:p>
            <a:r>
              <a:rPr lang="en-US" dirty="0"/>
              <a:t>Carnivore- consumer that eats only meat. </a:t>
            </a:r>
          </a:p>
          <a:p>
            <a:endParaRPr lang="en-US" dirty="0"/>
          </a:p>
        </p:txBody>
      </p:sp>
    </p:spTree>
    <p:extLst>
      <p:ext uri="{BB962C8B-B14F-4D97-AF65-F5344CB8AC3E}">
        <p14:creationId xmlns:p14="http://schemas.microsoft.com/office/powerpoint/2010/main" val="412700427"/>
      </p:ext>
    </p:extLst>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Discourse &amp; Syntax</a:t>
            </a:r>
          </a:p>
        </p:txBody>
      </p:sp>
      <p:sp>
        <p:nvSpPr>
          <p:cNvPr id="93" name="Shape 93"/>
          <p:cNvSpPr>
            <a:spLocks noGrp="1"/>
          </p:cNvSpPr>
          <p:nvPr>
            <p:ph type="body" idx="1"/>
          </p:nvPr>
        </p:nvSpPr>
        <p:spPr>
          <a:prstGeom prst="rect">
            <a:avLst/>
          </a:prstGeom>
        </p:spPr>
        <p:txBody>
          <a:bodyPr/>
          <a:lstStyle/>
          <a:p>
            <a:pPr marL="391159" lvl="0" indent="-391159" defTabSz="514095">
              <a:spcBef>
                <a:spcPts val="2800"/>
              </a:spcBef>
              <a:buBlip>
                <a:blip r:embed="rId2"/>
              </a:buBlip>
              <a:defRPr sz="1800">
                <a:solidFill>
                  <a:srgbClr val="000000"/>
                </a:solidFill>
              </a:defRPr>
            </a:pPr>
            <a:r>
              <a:rPr sz="3168">
                <a:solidFill>
                  <a:srgbClr val="737373"/>
                </a:solidFill>
              </a:rPr>
              <a:t>Describe how students will use one or both of the following.  Include language that you will expect students to use verbally and in written form.</a:t>
            </a:r>
          </a:p>
          <a:p>
            <a:pPr marL="782319" lvl="1" indent="-391159" defTabSz="514095">
              <a:spcBef>
                <a:spcPts val="2800"/>
              </a:spcBef>
              <a:buBlip>
                <a:blip r:embed="rId2"/>
              </a:buBlip>
              <a:defRPr sz="1800">
                <a:solidFill>
                  <a:srgbClr val="000000"/>
                </a:solidFill>
              </a:defRPr>
            </a:pPr>
            <a:r>
              <a:rPr sz="3168" b="1">
                <a:solidFill>
                  <a:srgbClr val="737373"/>
                </a:solidFill>
              </a:rPr>
              <a:t>Discourse</a:t>
            </a:r>
            <a:r>
              <a:rPr sz="3168">
                <a:solidFill>
                  <a:srgbClr val="737373"/>
                </a:solidFill>
              </a:rPr>
              <a:t> - how students use written and oral language to communicate in knowledge construction in ways specific to discipline</a:t>
            </a:r>
          </a:p>
          <a:p>
            <a:pPr marL="782319" lvl="1" indent="-391159" defTabSz="514095">
              <a:spcBef>
                <a:spcPts val="2800"/>
              </a:spcBef>
              <a:buBlip>
                <a:blip r:embed="rId2"/>
              </a:buBlip>
              <a:defRPr sz="1800">
                <a:solidFill>
                  <a:srgbClr val="000000"/>
                </a:solidFill>
              </a:defRPr>
            </a:pPr>
            <a:r>
              <a:rPr sz="3168" b="1">
                <a:solidFill>
                  <a:srgbClr val="737373"/>
                </a:solidFill>
              </a:rPr>
              <a:t>Syntax</a:t>
            </a:r>
            <a:r>
              <a:rPr sz="3168">
                <a:solidFill>
                  <a:srgbClr val="737373"/>
                </a:solidFill>
              </a:rPr>
              <a:t> - set of written conventions specific to discipline for organizing symbols, words, &amp; phrases together into structures, for example, sentences, formulas, staffs in music, etc.</a:t>
            </a: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95"/>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Discourse</a:t>
            </a:r>
          </a:p>
        </p:txBody>
      </p:sp>
      <p:sp>
        <p:nvSpPr>
          <p:cNvPr id="96" name="Shape 96"/>
          <p:cNvSpPr>
            <a:spLocks noGrp="1"/>
          </p:cNvSpPr>
          <p:nvPr>
            <p:ph type="body" idx="1"/>
          </p:nvPr>
        </p:nvSpPr>
        <p:spPr>
          <a:prstGeom prst="rect">
            <a:avLst/>
          </a:prstGeom>
        </p:spPr>
        <p:txBody>
          <a:bodyPr/>
          <a:lstStyle/>
          <a:p>
            <a:pPr marL="235584" lvl="0" indent="-235584" defTabSz="309625">
              <a:spcBef>
                <a:spcPts val="1600"/>
              </a:spcBef>
              <a:buBlip>
                <a:blip r:embed="rId2"/>
              </a:buBlip>
              <a:defRPr sz="1800">
                <a:solidFill>
                  <a:srgbClr val="000000"/>
                </a:solidFill>
              </a:defRPr>
            </a:pPr>
            <a:r>
              <a:rPr sz="1907">
                <a:solidFill>
                  <a:srgbClr val="737373"/>
                </a:solidFill>
              </a:rPr>
              <a:t>How people who are members of  a discipline talk and write.  Discipline-specific ways of structuring oral or written language that provide useful ways for content to be communicated.</a:t>
            </a:r>
          </a:p>
          <a:p>
            <a:pPr marL="235584" lvl="0" indent="-235584" defTabSz="309625">
              <a:spcBef>
                <a:spcPts val="1600"/>
              </a:spcBef>
              <a:buBlip>
                <a:blip r:embed="rId2"/>
              </a:buBlip>
              <a:defRPr sz="1800">
                <a:solidFill>
                  <a:srgbClr val="000000"/>
                </a:solidFill>
              </a:defRPr>
            </a:pPr>
            <a:r>
              <a:rPr sz="1907" i="1">
                <a:solidFill>
                  <a:srgbClr val="737373"/>
                </a:solidFill>
              </a:rPr>
              <a:t>Example</a:t>
            </a:r>
            <a:r>
              <a:rPr sz="1907">
                <a:solidFill>
                  <a:srgbClr val="737373"/>
                </a:solidFill>
              </a:rPr>
              <a:t>: The students will use discourse during the lessons by communicating with the teacher and one another during small groups.  As a class, we will analyze and explain each vocabulary word. Then we will use the vocabulary words to describe unit and non-unit fractions. When I ask for an answer like one-half. Students will say the numerator is 1 and the denominator is 2. They will be encouraged to use academic vocabulary when describing a fraction. (halves, thirds, fourths, etc.)</a:t>
            </a:r>
          </a:p>
          <a:p>
            <a:pPr marL="235584" lvl="0" indent="-235584" defTabSz="309625">
              <a:spcBef>
                <a:spcPts val="1600"/>
              </a:spcBef>
              <a:buBlip>
                <a:blip r:embed="rId2"/>
              </a:buBlip>
              <a:defRPr sz="1800">
                <a:solidFill>
                  <a:srgbClr val="000000"/>
                </a:solidFill>
              </a:defRPr>
            </a:pPr>
            <a:r>
              <a:rPr sz="1907" i="1">
                <a:solidFill>
                  <a:srgbClr val="737373"/>
                </a:solidFill>
              </a:rPr>
              <a:t>Example</a:t>
            </a:r>
            <a:r>
              <a:rPr sz="1907">
                <a:solidFill>
                  <a:srgbClr val="737373"/>
                </a:solidFill>
              </a:rPr>
              <a:t>: The students will use discourse during both whole class and peer-to-peer discussions to explain their thinking.  During the “Putting it all together” activity mentioned students will use discourse to explain how the different hands on the clock work together to give us a time of day consisting of hours and minutes.  We will also discuss the proper format for writing the time.  This includes using the colon to separate the hours and the minutes, using a 0 before the number if the minutes are less than 10, i.e. 3:05. Along with this we will talk about how we sometimes say five minutes past three as “Three OH five”.  During the “Read the Room activities in lesson 2 and lesson 3 the students will use syntax to write the time in the correct format.</a:t>
            </a:r>
          </a:p>
        </p:txBody>
      </p:sp>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AB7655"/>
      </a:dk1>
      <a:lt1>
        <a:srgbClr val="558AAB"/>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TotalTime>
  <Words>1941</Words>
  <Application>Microsoft Macintosh PowerPoint</Application>
  <PresentationFormat>Custom</PresentationFormat>
  <Paragraphs>100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Blueprint</vt:lpstr>
      <vt:lpstr>Lesson Planning 101 – Academic Language</vt:lpstr>
      <vt:lpstr>Language Demands</vt:lpstr>
      <vt:lpstr>Language Function &amp; Key Learning Task</vt:lpstr>
      <vt:lpstr>Language Function &amp; Key Learning Task</vt:lpstr>
      <vt:lpstr>Function &amp; Task Science</vt:lpstr>
      <vt:lpstr>Content/Academic Vocabulary</vt:lpstr>
      <vt:lpstr>Vocabulary Science</vt:lpstr>
      <vt:lpstr>Discourse &amp; Syntax</vt:lpstr>
      <vt:lpstr>Discourse</vt:lpstr>
      <vt:lpstr>Discourse - Science</vt:lpstr>
      <vt:lpstr>Syntax</vt:lpstr>
      <vt:lpstr>Syntax Science</vt:lpstr>
      <vt:lpstr>Supports</vt:lpstr>
      <vt:lpstr>Supports Science</vt:lpstr>
      <vt:lpstr>Accountable Talk as a Support</vt:lpstr>
      <vt:lpstr>Mathematical Practices as evidence of and support for academic language</vt:lpstr>
      <vt:lpstr>Science &amp; Engineering Practices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Lesson Planning</dc:title>
  <cp:lastModifiedBy>Leslie Suters</cp:lastModifiedBy>
  <cp:revision>3</cp:revision>
  <dcterms:modified xsi:type="dcterms:W3CDTF">2016-09-21T10:30:03Z</dcterms:modified>
</cp:coreProperties>
</file>